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85" r:id="rId4"/>
    <p:sldId id="283" r:id="rId5"/>
    <p:sldId id="259" r:id="rId6"/>
    <p:sldId id="286" r:id="rId7"/>
    <p:sldId id="303" r:id="rId8"/>
    <p:sldId id="305" r:id="rId9"/>
    <p:sldId id="300" r:id="rId10"/>
    <p:sldId id="301" r:id="rId11"/>
    <p:sldId id="314" r:id="rId12"/>
    <p:sldId id="315" r:id="rId13"/>
    <p:sldId id="316" r:id="rId14"/>
    <p:sldId id="317" r:id="rId15"/>
    <p:sldId id="318" r:id="rId16"/>
    <p:sldId id="321" r:id="rId17"/>
    <p:sldId id="295" r:id="rId18"/>
    <p:sldId id="277" r:id="rId19"/>
    <p:sldId id="276" r:id="rId20"/>
    <p:sldId id="319" r:id="rId21"/>
    <p:sldId id="320" r:id="rId22"/>
    <p:sldId id="288" r:id="rId23"/>
    <p:sldId id="313" r:id="rId24"/>
    <p:sldId id="306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29" autoAdjust="0"/>
    <p:restoredTop sz="94660"/>
  </p:normalViewPr>
  <p:slideViewPr>
    <p:cSldViewPr snapToGrid="0">
      <p:cViewPr>
        <p:scale>
          <a:sx n="113" d="100"/>
          <a:sy n="113" d="100"/>
        </p:scale>
        <p:origin x="1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6241F-0B04-ED49-8C95-1B9A128FB1FD}" type="datetimeFigureOut">
              <a:rPr kumimoji="1" lang="zh-TW" altLang="en-US" smtClean="0"/>
              <a:t>2020/1/27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7B595-C0E9-7448-9D1C-B36742585F6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908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7B595-C0E9-7448-9D1C-B36742585F6B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894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4F579-BE48-43E6-A37A-38624B743BA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15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4F579-BE48-43E6-A37A-38624B743BA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827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給不同</a:t>
            </a:r>
            <a:r>
              <a:rPr lang="en-US" altLang="zh-TW" dirty="0" smtClean="0"/>
              <a:t>resolution query </a:t>
            </a:r>
            <a:r>
              <a:rPr lang="zh-TW" altLang="en-US" dirty="0" smtClean="0"/>
              <a:t>希望取到相近 甚至幾乎一樣的</a:t>
            </a:r>
            <a:r>
              <a:rPr lang="en-US" altLang="zh-TW" dirty="0" smtClean="0"/>
              <a:t>feature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4F579-BE48-43E6-A37A-38624B743BA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555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7B595-C0E9-7448-9D1C-B36742585F6B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8465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A947F-4ADF-A743-98EC-E73783A95B9F}" type="datetime1">
              <a:rPr lang="zh-TW" altLang="en-US" smtClean="0"/>
              <a:t>2020/1/27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76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6A14-ECB5-2643-ACE3-D75227670FCD}" type="datetime1">
              <a:rPr lang="zh-TW" altLang="en-US" smtClean="0"/>
              <a:t>2020/1/27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125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19CD-1F6E-FA4E-9767-469B88DB4C55}" type="datetime1">
              <a:rPr lang="zh-TW" altLang="en-US" smtClean="0"/>
              <a:t>2020/1/27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8608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0037-488D-C74A-AF7D-620F3EDA77BF}" type="datetime1">
              <a:rPr lang="zh-TW" altLang="en-US" smtClean="0"/>
              <a:t>2020/1/27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083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5D7CC-A163-724D-806C-41F27DB8A9A3}" type="datetime1">
              <a:rPr lang="zh-TW" altLang="en-US" smtClean="0"/>
              <a:t>2020/1/27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617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EC68A-518C-4C4C-B3EE-ABEB2B6C45AA}" type="datetime1">
              <a:rPr lang="zh-TW" altLang="en-US" smtClean="0"/>
              <a:t>2020/1/27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96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C5543-0D5D-EC4B-AB96-08162E5DDF54}" type="datetime1">
              <a:rPr lang="zh-TW" altLang="en-US" smtClean="0"/>
              <a:t>2020/1/27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9311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401DC-7BDF-F34E-8561-B4B720270A4C}" type="datetime1">
              <a:rPr lang="zh-TW" altLang="en-US" smtClean="0"/>
              <a:t>2020/1/27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945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39927-B228-6B49-BA12-935EA8D7BD92}" type="datetime1">
              <a:rPr lang="zh-TW" altLang="en-US" smtClean="0"/>
              <a:t>2020/1/27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596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6B78-F0A4-B24C-A067-4E425E9B9F21}" type="datetime1">
              <a:rPr lang="zh-TW" altLang="en-US" smtClean="0"/>
              <a:t>2020/1/27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865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2AD0-595A-874A-90AE-E50E9A584BBC}" type="datetime1">
              <a:rPr lang="zh-TW" altLang="en-US" smtClean="0"/>
              <a:t>2020/1/27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6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E04DA-32C4-5B46-A5B6-5F893F1903AA}" type="datetime1">
              <a:rPr lang="zh-TW" altLang="en-US" smtClean="0"/>
              <a:t>2020/1/27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761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22.jp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31.jpg"/><Relationship Id="rId17" Type="http://schemas.openxmlformats.org/officeDocument/2006/relationships/image" Target="NULL"/><Relationship Id="rId19" Type="http://schemas.openxmlformats.org/officeDocument/2006/relationships/image" Target="NULL"/><Relationship Id="rId21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../media/image32.jpg"/><Relationship Id="rId22" Type="http://schemas.openxmlformats.org/officeDocument/2006/relationships/image" Target="NULL"/><Relationship Id="rId1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4" Type="http://schemas.openxmlformats.org/officeDocument/2006/relationships/image" Target="NULL"/><Relationship Id="rId16" Type="http://schemas.openxmlformats.org/officeDocument/2006/relationships/image" Target="NULL"/><Relationship Id="rId17" Type="http://schemas.openxmlformats.org/officeDocument/2006/relationships/image" Target="NULL"/><Relationship Id="rId18" Type="http://schemas.openxmlformats.org/officeDocument/2006/relationships/image" Target="NULL"/><Relationship Id="rId19" Type="http://schemas.openxmlformats.org/officeDocument/2006/relationships/image" Target="NULL"/><Relationship Id="rId21" Type="http://schemas.openxmlformats.org/officeDocument/2006/relationships/image" Target="NULL"/><Relationship Id="rId22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../media/image31.jpg"/><Relationship Id="rId5" Type="http://schemas.openxmlformats.org/officeDocument/2006/relationships/image" Target="NULL"/><Relationship Id="rId6" Type="http://schemas.openxmlformats.org/officeDocument/2006/relationships/image" Target="../media/image32.jpg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NULL"/><Relationship Id="rId12" Type="http://schemas.openxmlformats.org/officeDocument/2006/relationships/image" Target="NULL"/><Relationship Id="rId15" Type="http://schemas.openxmlformats.org/officeDocument/2006/relationships/image" Target="NULL"/><Relationship Id="rId19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../media/image31.jpg"/><Relationship Id="rId5" Type="http://schemas.openxmlformats.org/officeDocument/2006/relationships/image" Target="NULL"/><Relationship Id="rId6" Type="http://schemas.openxmlformats.org/officeDocument/2006/relationships/image" Target="../media/image32.jpg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10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NULL"/><Relationship Id="rId20" Type="http://schemas.openxmlformats.org/officeDocument/2006/relationships/image" Target="NULL"/><Relationship Id="rId21" Type="http://schemas.openxmlformats.org/officeDocument/2006/relationships/image" Target="NULL"/><Relationship Id="rId22" Type="http://schemas.openxmlformats.org/officeDocument/2006/relationships/image" Target="NULL"/><Relationship Id="rId10" Type="http://schemas.openxmlformats.org/officeDocument/2006/relationships/image" Target="NULL"/><Relationship Id="rId11" Type="http://schemas.openxmlformats.org/officeDocument/2006/relationships/image" Target="NULL"/><Relationship Id="rId12" Type="http://schemas.openxmlformats.org/officeDocument/2006/relationships/image" Target="NULL"/><Relationship Id="rId13" Type="http://schemas.openxmlformats.org/officeDocument/2006/relationships/image" Target="NULL"/><Relationship Id="rId14" Type="http://schemas.openxmlformats.org/officeDocument/2006/relationships/image" Target="NULL"/><Relationship Id="rId15" Type="http://schemas.openxmlformats.org/officeDocument/2006/relationships/image" Target="NULL"/><Relationship Id="rId16" Type="http://schemas.openxmlformats.org/officeDocument/2006/relationships/image" Target="NULL"/><Relationship Id="rId17" Type="http://schemas.openxmlformats.org/officeDocument/2006/relationships/image" Target="NULL"/><Relationship Id="rId18" Type="http://schemas.openxmlformats.org/officeDocument/2006/relationships/image" Target="NULL"/><Relationship Id="rId19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../media/image31.jpg"/><Relationship Id="rId5" Type="http://schemas.openxmlformats.org/officeDocument/2006/relationships/image" Target="NULL"/><Relationship Id="rId6" Type="http://schemas.openxmlformats.org/officeDocument/2006/relationships/image" Target="../media/image32.jpg"/><Relationship Id="rId7" Type="http://schemas.openxmlformats.org/officeDocument/2006/relationships/image" Target="NULL"/><Relationship Id="rId8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15" Type="http://schemas.openxmlformats.org/officeDocument/2006/relationships/image" Target="NULL"/><Relationship Id="rId16" Type="http://schemas.openxmlformats.org/officeDocument/2006/relationships/image" Target="../media/image34.png"/><Relationship Id="rId10" Type="http://schemas.openxmlformats.org/officeDocument/2006/relationships/image" Target="NULL"/><Relationship Id="rId11" Type="http://schemas.openxmlformats.org/officeDocument/2006/relationships/image" Target="../media/image33.png"/><Relationship Id="rId17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g"/><Relationship Id="rId5" Type="http://schemas.openxmlformats.org/officeDocument/2006/relationships/image" Target="../media/image19.jpeg"/><Relationship Id="rId6" Type="http://schemas.microsoft.com/office/2007/relationships/hdphoto" Target="../media/hdphoto1.wdp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jpg"/><Relationship Id="rId12" Type="http://schemas.openxmlformats.org/officeDocument/2006/relationships/image" Target="../media/image29.jp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6" Type="http://schemas.openxmlformats.org/officeDocument/2006/relationships/image" Target="../media/image18.jpg"/><Relationship Id="rId7" Type="http://schemas.openxmlformats.org/officeDocument/2006/relationships/image" Target="../media/image24.jpg"/><Relationship Id="rId8" Type="http://schemas.openxmlformats.org/officeDocument/2006/relationships/image" Target="../media/image25.jpg"/><Relationship Id="rId9" Type="http://schemas.openxmlformats.org/officeDocument/2006/relationships/image" Target="../media/image26.jpg"/><Relationship Id="rId10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30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7578" y="836195"/>
            <a:ext cx="12083520" cy="1271846"/>
          </a:xfrm>
        </p:spPr>
        <p:txBody>
          <a:bodyPr>
            <a:noAutofit/>
          </a:bodyPr>
          <a:lstStyle/>
          <a:p>
            <a:r>
              <a:rPr lang="en-US" altLang="zh-TW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Recover and Identify: A Generative Dual Model for Cross-Resolution Person Re-Identification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æ°å86å¹´ç³è«æåæ¨ç« çæ ¡å¾½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11" y="4502143"/>
            <a:ext cx="1388708" cy="138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-images-1.medium.com/max/1600/1*UlS6RoIzuNNnItZsMY860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784489"/>
            <a:ext cx="2219463" cy="9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2004560" y="2689148"/>
            <a:ext cx="2915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Yun-Chun Chen</a:t>
            </a:r>
            <a:r>
              <a:rPr lang="en-US" altLang="zh-TW" sz="24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1,2,3*</a:t>
            </a:r>
            <a:endParaRPr lang="zh-TW" altLang="en-US" sz="2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49937" y="2674405"/>
            <a:ext cx="1834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Yu-</a:t>
            </a:r>
            <a:r>
              <a:rPr lang="en-US" altLang="zh-TW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Jhe</a:t>
            </a:r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Li</a:t>
            </a:r>
            <a:r>
              <a:rPr lang="en-US" altLang="zh-TW" sz="24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1,3*</a:t>
            </a:r>
            <a:endParaRPr lang="zh-TW" altLang="en-US" sz="2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882295" y="2666894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Xiaofei</a:t>
            </a:r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Du</a:t>
            </a:r>
            <a:r>
              <a:rPr lang="en-US" altLang="zh-TW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TW" altLang="en-US" sz="2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542865" y="2674405"/>
            <a:ext cx="3660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Yu-Chiang </a:t>
            </a:r>
            <a:r>
              <a:rPr lang="en-US" altLang="zh-TW" sz="2400" smtClean="0">
                <a:latin typeface="Arial" panose="020B0604020202020204" pitchFamily="34" charset="0"/>
                <a:cs typeface="Arial" panose="020B0604020202020204" pitchFamily="34" charset="0"/>
              </a:rPr>
              <a:t>Frank Wang</a:t>
            </a:r>
            <a:r>
              <a:rPr lang="en-US" altLang="zh-TW" sz="2400" baseline="30000" smtClean="0">
                <a:latin typeface="Arial" panose="020B0604020202020204" pitchFamily="34" charset="0"/>
                <a:cs typeface="Arial" panose="020B0604020202020204" pitchFamily="34" charset="0"/>
              </a:rPr>
              <a:t>1,3</a:t>
            </a:r>
            <a:endParaRPr lang="zh-TW" altLang="en-US" sz="2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39033" y="383385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NTU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8054512" y="3867538"/>
            <a:ext cx="3478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Umbo Computer Vision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993" y="413616"/>
            <a:ext cx="2874925" cy="111493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393" y="566016"/>
            <a:ext cx="2874925" cy="111493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8793" y="718416"/>
            <a:ext cx="2874925" cy="111493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5337545" y="3868919"/>
            <a:ext cx="2299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NTU AI Center</a:t>
            </a: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63"/>
          <a:stretch/>
        </p:blipFill>
        <p:spPr>
          <a:xfrm>
            <a:off x="2821409" y="4330584"/>
            <a:ext cx="1647367" cy="1731825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4993619" y="2666894"/>
            <a:ext cx="1777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smtClean="0">
                <a:latin typeface="Arial" panose="020B0604020202020204" pitchFamily="34" charset="0"/>
                <a:cs typeface="Arial" panose="020B0604020202020204" pitchFamily="34" charset="0"/>
              </a:rPr>
              <a:t>Yen-Yu Lin</a:t>
            </a:r>
            <a:r>
              <a:rPr lang="en-US" altLang="zh-TW" sz="2400" baseline="3000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TW" altLang="en-US" sz="2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326330" y="3833850"/>
            <a:ext cx="2593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aseline="3000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TW" sz="2400" smtClean="0">
                <a:latin typeface="Arial" panose="020B0604020202020204" pitchFamily="34" charset="0"/>
                <a:cs typeface="Arial" panose="020B0604020202020204" pitchFamily="34" charset="0"/>
              </a:rPr>
              <a:t>Academia Sinica</a:t>
            </a:r>
            <a:endParaRPr lang="en-US" altLang="zh-TW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83" y="4700792"/>
            <a:ext cx="2557071" cy="99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9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047483" y="3544794"/>
            <a:ext cx="1747488" cy="1540042"/>
            <a:chOff x="5363261" y="2393873"/>
            <a:chExt cx="1176043" cy="1540042"/>
          </a:xfrm>
        </p:grpSpPr>
        <p:sp>
          <p:nvSpPr>
            <p:cNvPr id="5" name="梯形 11"/>
            <p:cNvSpPr/>
            <p:nvPr/>
          </p:nvSpPr>
          <p:spPr>
            <a:xfrm rot="5400000">
              <a:off x="5181262" y="2575872"/>
              <a:ext cx="1540042" cy="1176043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551062" y="2972834"/>
              <a:ext cx="7664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Encoder</a:t>
              </a:r>
              <a:endParaRPr lang="zh-TW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弧形接點 28"/>
          <p:cNvCxnSpPr>
            <a:endCxn id="5" idx="2"/>
          </p:cNvCxnSpPr>
          <p:nvPr/>
        </p:nvCxnSpPr>
        <p:spPr>
          <a:xfrm>
            <a:off x="2564141" y="3026925"/>
            <a:ext cx="1483343" cy="1287890"/>
          </a:xfrm>
          <a:prstGeom prst="curvedConnector3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弧形接點 29"/>
          <p:cNvCxnSpPr>
            <a:endCxn id="5" idx="2"/>
          </p:cNvCxnSpPr>
          <p:nvPr/>
        </p:nvCxnSpPr>
        <p:spPr>
          <a:xfrm flipV="1">
            <a:off x="2485157" y="4314815"/>
            <a:ext cx="1562327" cy="1093316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單箭頭接點 30"/>
          <p:cNvCxnSpPr>
            <a:stCxn id="5" idx="0"/>
            <a:endCxn id="18" idx="2"/>
          </p:cNvCxnSpPr>
          <p:nvPr/>
        </p:nvCxnSpPr>
        <p:spPr>
          <a:xfrm>
            <a:off x="5794972" y="4314815"/>
            <a:ext cx="949204" cy="8995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8610600" y="3695137"/>
            <a:ext cx="2426985" cy="10386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054960" y="3952868"/>
            <a:ext cx="155638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Gallery</a:t>
            </a:r>
            <a:endParaRPr kumimoji="1" lang="zh-TW" altLang="en-US" sz="2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cxnSp>
        <p:nvCxnSpPr>
          <p:cNvPr id="13" name="弧形接點 183"/>
          <p:cNvCxnSpPr>
            <a:stCxn id="18" idx="4"/>
            <a:endCxn id="11" idx="4"/>
          </p:cNvCxnSpPr>
          <p:nvPr/>
        </p:nvCxnSpPr>
        <p:spPr>
          <a:xfrm>
            <a:off x="6922580" y="4323810"/>
            <a:ext cx="2901513" cy="410009"/>
          </a:xfrm>
          <a:prstGeom prst="curvedConnector4">
            <a:avLst>
              <a:gd name="adj1" fmla="val 28064"/>
              <a:gd name="adj2" fmla="val 155755"/>
            </a:avLst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769302" y="1711136"/>
            <a:ext cx="118124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sz="24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Query</a:t>
            </a:r>
            <a:endParaRPr kumimoji="1" lang="zh-TW" altLang="en-US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18" name="立方體 17"/>
          <p:cNvSpPr/>
          <p:nvPr/>
        </p:nvSpPr>
        <p:spPr>
          <a:xfrm>
            <a:off x="6744176" y="3496434"/>
            <a:ext cx="237872" cy="1595284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直線單箭頭接點 30"/>
          <p:cNvCxnSpPr>
            <a:endCxn id="5" idx="2"/>
          </p:cNvCxnSpPr>
          <p:nvPr/>
        </p:nvCxnSpPr>
        <p:spPr>
          <a:xfrm>
            <a:off x="2504339" y="4314815"/>
            <a:ext cx="1543145" cy="0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132" y="2456234"/>
            <a:ext cx="570690" cy="114138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870" y="3819884"/>
            <a:ext cx="444957" cy="889914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0617" y="5097942"/>
            <a:ext cx="337181" cy="67436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10" name="矩形 9"/>
          <p:cNvSpPr/>
          <p:nvPr/>
        </p:nvSpPr>
        <p:spPr>
          <a:xfrm>
            <a:off x="6120046" y="2673952"/>
            <a:ext cx="1454046" cy="3098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538297" y="2058109"/>
            <a:ext cx="5254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Resolution-Invariant </a:t>
            </a:r>
            <a:r>
              <a:rPr lang="en-US" altLang="zh-TW" sz="2400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Representations</a:t>
            </a:r>
            <a:endParaRPr kumimoji="1" lang="zh-TW" altLang="en-US" sz="2400" dirty="0">
              <a:solidFill>
                <a:schemeClr val="accent1"/>
              </a:solidFill>
            </a:endParaRPr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23" name="標題 1"/>
          <p:cNvSpPr txBox="1">
            <a:spLocks/>
          </p:cNvSpPr>
          <p:nvPr/>
        </p:nvSpPr>
        <p:spPr>
          <a:xfrm>
            <a:off x="502535" y="330571"/>
            <a:ext cx="11442538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Resolution-Invariant Representations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28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4" grpId="0"/>
      <p:bldP spid="18" grpId="0" animBg="1"/>
      <p:bldP spid="10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3557" y="252257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800" b="1" dirty="0" smtClean="0">
                <a:latin typeface="Arial" charset="0"/>
                <a:ea typeface="Arial" charset="0"/>
                <a:cs typeface="Arial" charset="0"/>
              </a:rPr>
              <a:t>Proposed Method</a:t>
            </a:r>
            <a:endParaRPr kumimoji="1" lang="zh-TW" alt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916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be 82">
            <a:extLst>
              <a:ext uri="{FF2B5EF4-FFF2-40B4-BE49-F238E27FC236}">
                <a16:creationId xmlns="" xmlns:a16="http://schemas.microsoft.com/office/drawing/2014/main" id="{0ADE1CF0-146F-FD41-88F2-BA0171E935CF}"/>
              </a:ext>
            </a:extLst>
          </p:cNvPr>
          <p:cNvSpPr/>
          <p:nvPr/>
        </p:nvSpPr>
        <p:spPr>
          <a:xfrm>
            <a:off x="1942143" y="4790377"/>
            <a:ext cx="512131" cy="535452"/>
          </a:xfrm>
          <a:prstGeom prst="cube">
            <a:avLst>
              <a:gd name="adj" fmla="val 34890"/>
            </a:avLst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 dirty="0"/>
          </a:p>
        </p:txBody>
      </p:sp>
      <p:sp>
        <p:nvSpPr>
          <p:cNvPr id="77" name="橢圓 76">
            <a:extLst>
              <a:ext uri="{FF2B5EF4-FFF2-40B4-BE49-F238E27FC236}">
                <a16:creationId xmlns="" xmlns:a16="http://schemas.microsoft.com/office/drawing/2014/main" id="{EEB9140B-1B5B-1C42-8505-708D1ADE9705}"/>
              </a:ext>
            </a:extLst>
          </p:cNvPr>
          <p:cNvSpPr/>
          <p:nvPr/>
        </p:nvSpPr>
        <p:spPr>
          <a:xfrm rot="21369630">
            <a:off x="524659" y="767846"/>
            <a:ext cx="1777093" cy="351113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143" dirty="0"/>
          </a:p>
        </p:txBody>
      </p:sp>
      <p:grpSp>
        <p:nvGrpSpPr>
          <p:cNvPr id="31" name="群組 30"/>
          <p:cNvGrpSpPr/>
          <p:nvPr/>
        </p:nvGrpSpPr>
        <p:grpSpPr>
          <a:xfrm>
            <a:off x="960486" y="1080632"/>
            <a:ext cx="852536" cy="1116581"/>
            <a:chOff x="1500848" y="4508291"/>
            <a:chExt cx="1342547" cy="1858068"/>
          </a:xfrm>
        </p:grpSpPr>
        <p:sp>
          <p:nvSpPr>
            <p:cNvPr id="14" name="圓角矩形 13"/>
            <p:cNvSpPr/>
            <p:nvPr/>
          </p:nvSpPr>
          <p:spPr>
            <a:xfrm>
              <a:off x="1500848" y="4508291"/>
              <a:ext cx="1342547" cy="1858068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2776" tIns="16388" rIns="32776" bIns="163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645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1557292" y="4592649"/>
                  <a:ext cx="1283688" cy="6089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TW" sz="1778" dirty="0">
                      <a:latin typeface="Times New Roman" charset="0"/>
                      <a:ea typeface="Times New Roman" charset="0"/>
                      <a:cs typeface="Times New Roman" charset="0"/>
                    </a:rPr>
                    <a:t>LR: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778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zh-TW" altLang="en-US" sz="1778" i="1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TW" sz="1778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1778" i="1">
                              <a:latin typeface="Cambria Math" charset="0"/>
                            </a:rPr>
                            <m:t>𝐿</m:t>
                          </m:r>
                        </m:sub>
                      </m:sSub>
                    </m:oMath>
                  </a14:m>
                  <a:endParaRPr kumimoji="1" lang="zh-TW" altLang="en-US" sz="1778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292" y="4592649"/>
                  <a:ext cx="1283688" cy="608939"/>
                </a:xfrm>
                <a:prstGeom prst="rect">
                  <a:avLst/>
                </a:prstGeom>
                <a:blipFill>
                  <a:blip r:embed="rId2"/>
                  <a:stretch>
                    <a:fillRect l="-3030" t="-3333" b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圓角矩形 11"/>
          <p:cNvSpPr/>
          <p:nvPr/>
        </p:nvSpPr>
        <p:spPr>
          <a:xfrm>
            <a:off x="1044548" y="2789217"/>
            <a:ext cx="887821" cy="1148088"/>
          </a:xfrm>
          <a:prstGeom prst="roundRect">
            <a:avLst/>
          </a:prstGeom>
          <a:noFill/>
          <a:ln w="127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776" tIns="16388" rIns="32776" bIns="163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64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074732" y="2800436"/>
                <a:ext cx="874470" cy="3659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1778" dirty="0">
                    <a:latin typeface="Times New Roman" charset="0"/>
                    <a:ea typeface="Times New Roman" charset="0"/>
                    <a:cs typeface="Times New Roman" charset="0"/>
                  </a:rPr>
                  <a:t>HR: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778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TW" altLang="en-US" sz="1778" i="1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TW" sz="1778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1778" i="1">
                            <a:latin typeface="Cambria Math" charset="0"/>
                          </a:rPr>
                          <m:t>𝐻</m:t>
                        </m:r>
                      </m:sub>
                    </m:sSub>
                  </m:oMath>
                </a14:m>
                <a:endParaRPr kumimoji="1" lang="zh-TW" altLang="en-US" sz="1778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32" y="2800436"/>
                <a:ext cx="874470" cy="365934"/>
              </a:xfrm>
              <a:prstGeom prst="rect">
                <a:avLst/>
              </a:prstGeom>
              <a:blipFill>
                <a:blip r:embed="rId3"/>
                <a:stretch>
                  <a:fillRect l="-4348" t="-6897" b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446" y="3176840"/>
            <a:ext cx="342908" cy="685815"/>
          </a:xfrm>
          <a:prstGeom prst="rect">
            <a:avLst/>
          </a:prstGeom>
          <a:ln>
            <a:noFill/>
          </a:ln>
        </p:spPr>
      </p:pic>
      <p:cxnSp>
        <p:nvCxnSpPr>
          <p:cNvPr id="125" name="弧形接點 124"/>
          <p:cNvCxnSpPr>
            <a:cxnSpLocks/>
            <a:stCxn id="14" idx="3"/>
            <a:endCxn id="128" idx="2"/>
          </p:cNvCxnSpPr>
          <p:nvPr/>
        </p:nvCxnSpPr>
        <p:spPr>
          <a:xfrm>
            <a:off x="1813022" y="1638923"/>
            <a:ext cx="820715" cy="97380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梯形 127"/>
          <p:cNvSpPr/>
          <p:nvPr/>
        </p:nvSpPr>
        <p:spPr>
          <a:xfrm rot="5400000">
            <a:off x="2441135" y="1880055"/>
            <a:ext cx="1850555" cy="1465351"/>
          </a:xfrm>
          <a:prstGeom prst="trapezoi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14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/>
              <p:cNvSpPr txBox="1"/>
              <p:nvPr/>
            </p:nvSpPr>
            <p:spPr>
              <a:xfrm>
                <a:off x="2680760" y="2426046"/>
                <a:ext cx="1488484" cy="405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32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 </a:t>
                </a:r>
                <a14:m>
                  <m:oMath xmlns:m="http://schemas.openxmlformats.org/officeDocument/2006/math">
                    <m:r>
                      <a:rPr kumimoji="1" lang="en-US" altLang="zh-TW" sz="2032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TW" sz="2032" i="1">
                        <a:latin typeface="Cambria Math" charset="0"/>
                        <a:ea typeface="Cambria Math" charset="0"/>
                        <a:cs typeface="Cambria Math" charset="0"/>
                      </a:rPr>
                      <m:t>ℰ</m:t>
                    </m:r>
                    <m:r>
                      <a:rPr kumimoji="1" lang="en-US" altLang="zh-TW" sz="2032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zh-TW" altLang="en-US" sz="2032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8" name="文字方塊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760" y="2426046"/>
                <a:ext cx="1488484" cy="405047"/>
              </a:xfrm>
              <a:prstGeom prst="rect">
                <a:avLst/>
              </a:prstGeom>
              <a:blipFill>
                <a:blip r:embed="rId8"/>
                <a:stretch>
                  <a:fillRect l="-4237" t="-6061" r="-847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弧形接點 173"/>
          <p:cNvCxnSpPr>
            <a:cxnSpLocks/>
            <a:stCxn id="12" idx="3"/>
            <a:endCxn id="128" idx="2"/>
          </p:cNvCxnSpPr>
          <p:nvPr/>
        </p:nvCxnSpPr>
        <p:spPr>
          <a:xfrm flipV="1">
            <a:off x="1932369" y="2612730"/>
            <a:ext cx="701368" cy="75053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1" name="圓角矩形 250"/>
          <p:cNvSpPr/>
          <p:nvPr/>
        </p:nvSpPr>
        <p:spPr>
          <a:xfrm>
            <a:off x="1851960" y="4050656"/>
            <a:ext cx="712226" cy="1428339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43"/>
          </a:p>
        </p:txBody>
      </p:sp>
      <p:sp>
        <p:nvSpPr>
          <p:cNvPr id="263" name="Cube 82"/>
          <p:cNvSpPr/>
          <p:nvPr/>
        </p:nvSpPr>
        <p:spPr>
          <a:xfrm>
            <a:off x="1956457" y="4223548"/>
            <a:ext cx="512131" cy="535452"/>
          </a:xfrm>
          <a:prstGeom prst="cube">
            <a:avLst>
              <a:gd name="adj" fmla="val 34890"/>
            </a:avLst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 dirty="0"/>
          </a:p>
        </p:txBody>
      </p:sp>
      <p:cxnSp>
        <p:nvCxnSpPr>
          <p:cNvPr id="278" name="肘形接點 277"/>
          <p:cNvCxnSpPr>
            <a:cxnSpLocks/>
            <a:stCxn id="146" idx="3"/>
            <a:endCxn id="251" idx="1"/>
          </p:cNvCxnSpPr>
          <p:nvPr/>
        </p:nvCxnSpPr>
        <p:spPr>
          <a:xfrm rot="5400000">
            <a:off x="2288017" y="2706992"/>
            <a:ext cx="1621777" cy="2493890"/>
          </a:xfrm>
          <a:prstGeom prst="bentConnector4">
            <a:avLst>
              <a:gd name="adj1" fmla="val 52647"/>
              <a:gd name="adj2" fmla="val 11203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2" name="不規則四邊形 54"/>
          <p:cNvSpPr/>
          <p:nvPr/>
        </p:nvSpPr>
        <p:spPr>
          <a:xfrm rot="5400000">
            <a:off x="2762523" y="4401275"/>
            <a:ext cx="874355" cy="712226"/>
          </a:xfrm>
          <a:prstGeom prst="trapezoid">
            <a:avLst>
              <a:gd name="adj" fmla="val 2438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645" dirty="0"/>
          </a:p>
        </p:txBody>
      </p:sp>
      <p:cxnSp>
        <p:nvCxnSpPr>
          <p:cNvPr id="339" name="直線單箭頭接點 338"/>
          <p:cNvCxnSpPr>
            <a:cxnSpLocks/>
            <a:stCxn id="251" idx="3"/>
            <a:endCxn id="252" idx="2"/>
          </p:cNvCxnSpPr>
          <p:nvPr/>
        </p:nvCxnSpPr>
        <p:spPr>
          <a:xfrm flipV="1">
            <a:off x="2564186" y="4757388"/>
            <a:ext cx="279401" cy="743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圖片 1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834" y="1611537"/>
            <a:ext cx="250496" cy="4460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153"/>
              <p:cNvSpPr txBox="1"/>
              <p:nvPr/>
            </p:nvSpPr>
            <p:spPr>
              <a:xfrm>
                <a:off x="2985192" y="4576950"/>
                <a:ext cx="558102" cy="405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32" i="1" dirty="0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32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032" dirty="0">
                              <a:latin typeface="Cambria Math" charset="0"/>
                              <a:cs typeface="Times New Roman" panose="02020603050405020304" pitchFamily="18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zh-TW" altLang="en-US" sz="2032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4" name="文字方塊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192" y="4576950"/>
                <a:ext cx="558102" cy="405047"/>
              </a:xfrm>
              <a:prstGeom prst="rect">
                <a:avLst/>
              </a:prstGeom>
              <a:blipFill>
                <a:blip r:embed="rId1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文字方塊 160">
            <a:extLst>
              <a:ext uri="{FF2B5EF4-FFF2-40B4-BE49-F238E27FC236}">
                <a16:creationId xmlns="" xmlns:a16="http://schemas.microsoft.com/office/drawing/2014/main" id="{C498F5F4-E53A-2B4D-9539-2DB0F78864E7}"/>
              </a:ext>
            </a:extLst>
          </p:cNvPr>
          <p:cNvSpPr txBox="1"/>
          <p:nvPr/>
        </p:nvSpPr>
        <p:spPr>
          <a:xfrm>
            <a:off x="663479" y="2158750"/>
            <a:ext cx="1527931" cy="6395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sz="1778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HR/LR</a:t>
            </a:r>
            <a:br>
              <a:rPr kumimoji="1" lang="en-US" altLang="zh-TW" sz="1778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kumimoji="1" lang="en-US" altLang="zh-TW" sz="1778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Image Space</a:t>
            </a:r>
            <a:endParaRPr kumimoji="1" lang="zh-TW" altLang="en-US" sz="1778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97" name="群組 96">
            <a:extLst>
              <a:ext uri="{FF2B5EF4-FFF2-40B4-BE49-F238E27FC236}">
                <a16:creationId xmlns="" xmlns:a16="http://schemas.microsoft.com/office/drawing/2014/main" id="{402D6665-9197-614B-BF43-1293B237C2C9}"/>
              </a:ext>
            </a:extLst>
          </p:cNvPr>
          <p:cNvGrpSpPr/>
          <p:nvPr/>
        </p:nvGrpSpPr>
        <p:grpSpPr>
          <a:xfrm>
            <a:off x="3859359" y="4566702"/>
            <a:ext cx="838183" cy="455494"/>
            <a:chOff x="12451779" y="9363096"/>
            <a:chExt cx="1319944" cy="717298"/>
          </a:xfrm>
          <a:solidFill>
            <a:schemeClr val="bg1"/>
          </a:solidFill>
        </p:grpSpPr>
        <p:sp>
          <p:nvSpPr>
            <p:cNvPr id="98" name="圓角矩形 97">
              <a:extLst>
                <a:ext uri="{FF2B5EF4-FFF2-40B4-BE49-F238E27FC236}">
                  <a16:creationId xmlns="" xmlns:a16="http://schemas.microsoft.com/office/drawing/2014/main" id="{607E2A8D-C5C7-4941-B41E-79564A10E063}"/>
                </a:ext>
              </a:extLst>
            </p:cNvPr>
            <p:cNvSpPr/>
            <p:nvPr/>
          </p:nvSpPr>
          <p:spPr>
            <a:xfrm>
              <a:off x="12451779" y="9363096"/>
              <a:ext cx="1319944" cy="70447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8066" tIns="29033" rIns="58066" bIns="2903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1143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矩形 98">
                  <a:extLst>
                    <a:ext uri="{FF2B5EF4-FFF2-40B4-BE49-F238E27FC236}">
                      <a16:creationId xmlns="" xmlns:a16="http://schemas.microsoft.com/office/drawing/2014/main" id="{F95478F5-2531-CA4A-96A5-31A2E940581C}"/>
                    </a:ext>
                  </a:extLst>
                </p:cNvPr>
                <p:cNvSpPr/>
                <p:nvPr/>
              </p:nvSpPr>
              <p:spPr>
                <a:xfrm>
                  <a:off x="12663311" y="9409319"/>
                  <a:ext cx="948237" cy="6710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1778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1778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778">
                                <a:latin typeface="Cambria Math" panose="02040503050406030204" pitchFamily="18" charset="0"/>
                              </a:rPr>
                              <m:t>adv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TW" sz="1778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78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sz="1778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zh-TW" altLang="en-US" sz="1778" dirty="0"/>
                </a:p>
              </p:txBody>
            </p:sp>
          </mc:Choice>
          <mc:Fallback xmlns="">
            <p:sp>
              <p:nvSpPr>
                <p:cNvPr id="99" name="矩形 98">
                  <a:extLst>
                    <a:ext uri="{FF2B5EF4-FFF2-40B4-BE49-F238E27FC236}">
                      <a16:creationId xmlns:a16="http://schemas.microsoft.com/office/drawing/2014/main" id="{F95478F5-2531-CA4A-96A5-31A2E94058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63311" y="9409319"/>
                  <a:ext cx="948237" cy="671075"/>
                </a:xfrm>
                <a:prstGeom prst="rect">
                  <a:avLst/>
                </a:prstGeom>
                <a:blipFill>
                  <a:blip r:embed="rId17"/>
                  <a:stretch>
                    <a:fillRect b="-294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6" name="立方體 145">
            <a:extLst>
              <a:ext uri="{FF2B5EF4-FFF2-40B4-BE49-F238E27FC236}">
                <a16:creationId xmlns="" xmlns:a16="http://schemas.microsoft.com/office/drawing/2014/main" id="{5E1E5F7F-134B-074B-B575-B77DA25BBD33}"/>
              </a:ext>
            </a:extLst>
          </p:cNvPr>
          <p:cNvSpPr/>
          <p:nvPr/>
        </p:nvSpPr>
        <p:spPr>
          <a:xfrm>
            <a:off x="4215218" y="2043293"/>
            <a:ext cx="348351" cy="1099756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14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/>
              <p:cNvSpPr txBox="1"/>
              <p:nvPr/>
            </p:nvSpPr>
            <p:spPr>
              <a:xfrm>
                <a:off x="4268381" y="2485497"/>
                <a:ext cx="182999" cy="273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778" i="1"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kumimoji="1" lang="zh-TW" altLang="en-US" sz="1778" dirty="0"/>
              </a:p>
            </p:txBody>
          </p:sp>
        </mc:Choice>
        <mc:Fallback xmlns="">
          <p:sp>
            <p:nvSpPr>
              <p:cNvPr id="165" name="文字方塊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381" y="2485497"/>
                <a:ext cx="182999" cy="273601"/>
              </a:xfrm>
              <a:prstGeom prst="rect">
                <a:avLst/>
              </a:prstGeom>
              <a:blipFill>
                <a:blip r:embed="rId19"/>
                <a:stretch>
                  <a:fillRect l="-46667" r="-33333" b="-36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直線單箭頭接點 349">
            <a:extLst>
              <a:ext uri="{FF2B5EF4-FFF2-40B4-BE49-F238E27FC236}">
                <a16:creationId xmlns="" xmlns:a16="http://schemas.microsoft.com/office/drawing/2014/main" id="{1D6E3CCF-F93A-964E-BEF7-B8E67827DA47}"/>
              </a:ext>
            </a:extLst>
          </p:cNvPr>
          <p:cNvCxnSpPr>
            <a:cxnSpLocks/>
          </p:cNvCxnSpPr>
          <p:nvPr/>
        </p:nvCxnSpPr>
        <p:spPr>
          <a:xfrm>
            <a:off x="3555813" y="4795833"/>
            <a:ext cx="28461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文字方塊 132"/>
          <p:cNvSpPr txBox="1"/>
          <p:nvPr/>
        </p:nvSpPr>
        <p:spPr>
          <a:xfrm>
            <a:off x="1508492" y="5363241"/>
            <a:ext cx="3435812" cy="365934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TW" sz="1778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Resolution Adversarial Learning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="" xmlns:a16="http://schemas.microsoft.com/office/drawing/2014/main" id="{8282AC36-FDEB-E24C-9B83-82304B0F809D}"/>
                  </a:ext>
                </a:extLst>
              </p:cNvPr>
              <p:cNvSpPr txBox="1"/>
              <p:nvPr/>
            </p:nvSpPr>
            <p:spPr>
              <a:xfrm>
                <a:off x="1959393" y="4371953"/>
                <a:ext cx="467885" cy="3659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778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1778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TW" sz="1778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kumimoji="1" lang="zh-TW" altLang="en-US" sz="1778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8282AC36-FDEB-E24C-9B83-82304B0F8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393" y="4371953"/>
                <a:ext cx="467885" cy="365934"/>
              </a:xfrm>
              <a:prstGeom prst="rect">
                <a:avLst/>
              </a:prstGeom>
              <a:blipFill>
                <a:blip r:embed="rId21"/>
                <a:stretch>
                  <a:fillRect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>
                <a:extLst>
                  <a:ext uri="{FF2B5EF4-FFF2-40B4-BE49-F238E27FC236}">
                    <a16:creationId xmlns="" xmlns:a16="http://schemas.microsoft.com/office/drawing/2014/main" id="{D7C25EFF-8899-5640-B950-A1A3889F89FD}"/>
                  </a:ext>
                </a:extLst>
              </p:cNvPr>
              <p:cNvSpPr txBox="1"/>
              <p:nvPr/>
            </p:nvSpPr>
            <p:spPr>
              <a:xfrm>
                <a:off x="1944113" y="4922049"/>
                <a:ext cx="437107" cy="3659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778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1778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TW" sz="1778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1" lang="zh-TW" altLang="en-US" sz="1778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D7C25EFF-8899-5640-B950-A1A3889F8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113" y="4922049"/>
                <a:ext cx="437107" cy="365934"/>
              </a:xfrm>
              <a:prstGeom prst="rect">
                <a:avLst/>
              </a:prstGeom>
              <a:blipFill>
                <a:blip r:embed="rId22"/>
                <a:stretch>
                  <a:fillRect b="-137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734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be 82">
            <a:extLst>
              <a:ext uri="{FF2B5EF4-FFF2-40B4-BE49-F238E27FC236}">
                <a16:creationId xmlns="" xmlns:a16="http://schemas.microsoft.com/office/drawing/2014/main" id="{0ADE1CF0-146F-FD41-88F2-BA0171E935CF}"/>
              </a:ext>
            </a:extLst>
          </p:cNvPr>
          <p:cNvSpPr/>
          <p:nvPr/>
        </p:nvSpPr>
        <p:spPr>
          <a:xfrm>
            <a:off x="1942143" y="4790377"/>
            <a:ext cx="512131" cy="535452"/>
          </a:xfrm>
          <a:prstGeom prst="cube">
            <a:avLst>
              <a:gd name="adj" fmla="val 34890"/>
            </a:avLst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 dirty="0"/>
          </a:p>
        </p:txBody>
      </p:sp>
      <p:cxnSp>
        <p:nvCxnSpPr>
          <p:cNvPr id="124" name="直線單箭頭接點 349">
            <a:extLst>
              <a:ext uri="{FF2B5EF4-FFF2-40B4-BE49-F238E27FC236}">
                <a16:creationId xmlns="" xmlns:a16="http://schemas.microsoft.com/office/drawing/2014/main" id="{AD42D8D5-B229-0F49-BE6F-C1A248EB8D93}"/>
              </a:ext>
            </a:extLst>
          </p:cNvPr>
          <p:cNvCxnSpPr>
            <a:cxnSpLocks/>
            <a:endCxn id="105" idx="0"/>
          </p:cNvCxnSpPr>
          <p:nvPr/>
        </p:nvCxnSpPr>
        <p:spPr>
          <a:xfrm>
            <a:off x="8232411" y="3007769"/>
            <a:ext cx="265576" cy="42295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橢圓 149">
            <a:extLst>
              <a:ext uri="{FF2B5EF4-FFF2-40B4-BE49-F238E27FC236}">
                <a16:creationId xmlns="" xmlns:a16="http://schemas.microsoft.com/office/drawing/2014/main" id="{F2C2C83B-CFD9-BE4F-90A9-028BB2223281}"/>
              </a:ext>
            </a:extLst>
          </p:cNvPr>
          <p:cNvSpPr/>
          <p:nvPr/>
        </p:nvSpPr>
        <p:spPr>
          <a:xfrm>
            <a:off x="6602604" y="837851"/>
            <a:ext cx="1800343" cy="314794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143" dirty="0"/>
          </a:p>
        </p:txBody>
      </p:sp>
      <p:sp>
        <p:nvSpPr>
          <p:cNvPr id="77" name="橢圓 76">
            <a:extLst>
              <a:ext uri="{FF2B5EF4-FFF2-40B4-BE49-F238E27FC236}">
                <a16:creationId xmlns="" xmlns:a16="http://schemas.microsoft.com/office/drawing/2014/main" id="{EEB9140B-1B5B-1C42-8505-708D1ADE9705}"/>
              </a:ext>
            </a:extLst>
          </p:cNvPr>
          <p:cNvSpPr/>
          <p:nvPr/>
        </p:nvSpPr>
        <p:spPr>
          <a:xfrm rot="21369630">
            <a:off x="524659" y="767846"/>
            <a:ext cx="1777093" cy="351113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143" dirty="0"/>
          </a:p>
        </p:txBody>
      </p:sp>
      <p:cxnSp>
        <p:nvCxnSpPr>
          <p:cNvPr id="132" name="弧形接點 131"/>
          <p:cNvCxnSpPr>
            <a:cxnSpLocks/>
            <a:stCxn id="228" idx="2"/>
            <a:endCxn id="16" idx="1"/>
          </p:cNvCxnSpPr>
          <p:nvPr/>
        </p:nvCxnSpPr>
        <p:spPr>
          <a:xfrm flipV="1">
            <a:off x="6174175" y="1691826"/>
            <a:ext cx="940613" cy="93048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960486" y="1080632"/>
            <a:ext cx="852536" cy="1116581"/>
            <a:chOff x="1500848" y="4508291"/>
            <a:chExt cx="1342547" cy="1858068"/>
          </a:xfrm>
        </p:grpSpPr>
        <p:sp>
          <p:nvSpPr>
            <p:cNvPr id="14" name="圓角矩形 13"/>
            <p:cNvSpPr/>
            <p:nvPr/>
          </p:nvSpPr>
          <p:spPr>
            <a:xfrm>
              <a:off x="1500848" y="4508291"/>
              <a:ext cx="1342547" cy="1858068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2776" tIns="16388" rIns="32776" bIns="163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645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1557292" y="4592649"/>
                  <a:ext cx="1283688" cy="6089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TW" sz="1778" dirty="0">
                      <a:latin typeface="Times New Roman" charset="0"/>
                      <a:ea typeface="Times New Roman" charset="0"/>
                      <a:cs typeface="Times New Roman" charset="0"/>
                    </a:rPr>
                    <a:t>LR: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778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zh-TW" altLang="en-US" sz="1778" i="1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TW" sz="1778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1778" i="1">
                              <a:latin typeface="Cambria Math" charset="0"/>
                            </a:rPr>
                            <m:t>𝐿</m:t>
                          </m:r>
                        </m:sub>
                      </m:sSub>
                    </m:oMath>
                  </a14:m>
                  <a:endParaRPr kumimoji="1" lang="zh-TW" altLang="en-US" sz="1778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292" y="4592649"/>
                  <a:ext cx="1283688" cy="608939"/>
                </a:xfrm>
                <a:prstGeom prst="rect">
                  <a:avLst/>
                </a:prstGeom>
                <a:blipFill>
                  <a:blip r:embed="rId2"/>
                  <a:stretch>
                    <a:fillRect l="-3030" t="-3333" b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圓角矩形 11"/>
          <p:cNvSpPr/>
          <p:nvPr/>
        </p:nvSpPr>
        <p:spPr>
          <a:xfrm>
            <a:off x="1044548" y="2789217"/>
            <a:ext cx="887821" cy="1148088"/>
          </a:xfrm>
          <a:prstGeom prst="roundRect">
            <a:avLst/>
          </a:prstGeom>
          <a:noFill/>
          <a:ln w="127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776" tIns="16388" rIns="32776" bIns="163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64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074732" y="2800436"/>
                <a:ext cx="874470" cy="3659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1778" dirty="0">
                    <a:latin typeface="Times New Roman" charset="0"/>
                    <a:ea typeface="Times New Roman" charset="0"/>
                    <a:cs typeface="Times New Roman" charset="0"/>
                  </a:rPr>
                  <a:t>HR: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778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TW" altLang="en-US" sz="1778" i="1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TW" sz="1778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1778" i="1">
                            <a:latin typeface="Cambria Math" charset="0"/>
                          </a:rPr>
                          <m:t>𝐻</m:t>
                        </m:r>
                      </m:sub>
                    </m:sSub>
                  </m:oMath>
                </a14:m>
                <a:endParaRPr kumimoji="1" lang="zh-TW" altLang="en-US" sz="1778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32" y="2800436"/>
                <a:ext cx="874470" cy="365934"/>
              </a:xfrm>
              <a:prstGeom prst="rect">
                <a:avLst/>
              </a:prstGeom>
              <a:blipFill>
                <a:blip r:embed="rId3"/>
                <a:stretch>
                  <a:fillRect l="-4348" t="-6897" b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446" y="3176840"/>
            <a:ext cx="342908" cy="685815"/>
          </a:xfrm>
          <a:prstGeom prst="rect">
            <a:avLst/>
          </a:prstGeom>
          <a:ln>
            <a:noFill/>
          </a:ln>
        </p:spPr>
      </p:pic>
      <p:grpSp>
        <p:nvGrpSpPr>
          <p:cNvPr id="62" name="群組 61"/>
          <p:cNvGrpSpPr/>
          <p:nvPr/>
        </p:nvGrpSpPr>
        <p:grpSpPr>
          <a:xfrm>
            <a:off x="7114787" y="1111130"/>
            <a:ext cx="629437" cy="1161392"/>
            <a:chOff x="14546314" y="1360019"/>
            <a:chExt cx="882469" cy="1828924"/>
          </a:xfrm>
        </p:grpSpPr>
        <p:grpSp>
          <p:nvGrpSpPr>
            <p:cNvPr id="33" name="群組 32"/>
            <p:cNvGrpSpPr/>
            <p:nvPr/>
          </p:nvGrpSpPr>
          <p:grpSpPr>
            <a:xfrm>
              <a:off x="14546314" y="1360019"/>
              <a:ext cx="882469" cy="1828924"/>
              <a:chOff x="1274943" y="4979951"/>
              <a:chExt cx="882469" cy="1828924"/>
            </a:xfrm>
          </p:grpSpPr>
          <p:sp>
            <p:nvSpPr>
              <p:cNvPr id="16" name="圓角矩形 15"/>
              <p:cNvSpPr/>
              <p:nvPr/>
            </p:nvSpPr>
            <p:spPr>
              <a:xfrm>
                <a:off x="1274943" y="4979951"/>
                <a:ext cx="882469" cy="1828924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2776" tIns="16388" rIns="32776" bIns="1638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 sz="645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字方塊 16"/>
                  <p:cNvSpPr txBox="1"/>
                  <p:nvPr/>
                </p:nvSpPr>
                <p:spPr>
                  <a:xfrm>
                    <a:off x="1408182" y="5047112"/>
                    <a:ext cx="702360" cy="5762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sz="1778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TW" sz="1778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TW" sz="1778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TW" sz="1778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𝐻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778" dirty="0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7" name="文字方塊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8182" y="5047112"/>
                    <a:ext cx="702360" cy="57626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34" name="圖片 2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26712" y="1960313"/>
              <a:ext cx="540000" cy="1080000"/>
            </a:xfrm>
            <a:prstGeom prst="rect">
              <a:avLst/>
            </a:prstGeom>
          </p:spPr>
        </p:pic>
      </p:grpSp>
      <p:grpSp>
        <p:nvGrpSpPr>
          <p:cNvPr id="101" name="群組 100"/>
          <p:cNvGrpSpPr/>
          <p:nvPr/>
        </p:nvGrpSpPr>
        <p:grpSpPr>
          <a:xfrm>
            <a:off x="7159823" y="2706708"/>
            <a:ext cx="650588" cy="1115980"/>
            <a:chOff x="1278571" y="835899"/>
            <a:chExt cx="886285" cy="1682251"/>
          </a:xfrm>
        </p:grpSpPr>
        <p:sp>
          <p:nvSpPr>
            <p:cNvPr id="102" name="圓角矩形 101"/>
            <p:cNvSpPr/>
            <p:nvPr/>
          </p:nvSpPr>
          <p:spPr>
            <a:xfrm>
              <a:off x="1278571" y="835899"/>
              <a:ext cx="886285" cy="1682251"/>
            </a:xfrm>
            <a:prstGeom prst="roundRect">
              <a:avLst/>
            </a:prstGeom>
            <a:noFill/>
            <a:ln w="12700">
              <a:solidFill>
                <a:schemeClr val="accent4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2776" tIns="16388" rIns="32776" bIns="163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645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字方塊 102"/>
                <p:cNvSpPr txBox="1"/>
                <p:nvPr/>
              </p:nvSpPr>
              <p:spPr>
                <a:xfrm>
                  <a:off x="1389329" y="869364"/>
                  <a:ext cx="682464" cy="846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TW" sz="1778" dirty="0">
                      <a:latin typeface="Times New Roman" charset="0"/>
                      <a:ea typeface="Times New Roman" charset="0"/>
                      <a:cs typeface="Times New Roman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778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TW" sz="1778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1778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sz="1778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𝐻</m:t>
                          </m:r>
                        </m:sub>
                      </m:sSub>
                    </m:oMath>
                  </a14:m>
                  <a:endParaRPr kumimoji="1" lang="zh-TW" altLang="en-US" sz="1778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  <a:p>
                  <a:pPr algn="ctr"/>
                  <a:endParaRPr kumimoji="1" lang="zh-TW" altLang="en-US" sz="1270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103" name="文字方塊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9329" y="869364"/>
                  <a:ext cx="682464" cy="84622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5" name="弧形接點 124"/>
          <p:cNvCxnSpPr>
            <a:cxnSpLocks/>
            <a:stCxn id="14" idx="3"/>
            <a:endCxn id="128" idx="2"/>
          </p:cNvCxnSpPr>
          <p:nvPr/>
        </p:nvCxnSpPr>
        <p:spPr>
          <a:xfrm>
            <a:off x="1813022" y="1638923"/>
            <a:ext cx="820715" cy="97380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梯形 127"/>
          <p:cNvSpPr/>
          <p:nvPr/>
        </p:nvSpPr>
        <p:spPr>
          <a:xfrm rot="5400000">
            <a:off x="2441135" y="1880055"/>
            <a:ext cx="1850555" cy="1465351"/>
          </a:xfrm>
          <a:prstGeom prst="trapezoi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14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/>
              <p:cNvSpPr txBox="1"/>
              <p:nvPr/>
            </p:nvSpPr>
            <p:spPr>
              <a:xfrm>
                <a:off x="2680760" y="2426046"/>
                <a:ext cx="1488484" cy="405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32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 </a:t>
                </a:r>
                <a14:m>
                  <m:oMath xmlns:m="http://schemas.openxmlformats.org/officeDocument/2006/math">
                    <m:r>
                      <a:rPr kumimoji="1" lang="en-US" altLang="zh-TW" sz="2032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TW" sz="2032" i="1">
                        <a:latin typeface="Cambria Math" charset="0"/>
                        <a:ea typeface="Cambria Math" charset="0"/>
                        <a:cs typeface="Cambria Math" charset="0"/>
                      </a:rPr>
                      <m:t>ℰ</m:t>
                    </m:r>
                    <m:r>
                      <a:rPr kumimoji="1" lang="en-US" altLang="zh-TW" sz="2032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zh-TW" altLang="en-US" sz="2032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8" name="文字方塊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760" y="2426046"/>
                <a:ext cx="1488484" cy="405047"/>
              </a:xfrm>
              <a:prstGeom prst="rect">
                <a:avLst/>
              </a:prstGeom>
              <a:blipFill>
                <a:blip r:embed="rId8"/>
                <a:stretch>
                  <a:fillRect l="-4237" t="-6061" r="-847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弧形接點 152"/>
          <p:cNvCxnSpPr>
            <a:cxnSpLocks/>
            <a:stCxn id="228" idx="2"/>
            <a:endCxn id="102" idx="1"/>
          </p:cNvCxnSpPr>
          <p:nvPr/>
        </p:nvCxnSpPr>
        <p:spPr>
          <a:xfrm>
            <a:off x="6174175" y="2622307"/>
            <a:ext cx="985648" cy="64239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4" name="弧形接點 173"/>
          <p:cNvCxnSpPr>
            <a:cxnSpLocks/>
            <a:stCxn id="12" idx="3"/>
            <a:endCxn id="128" idx="2"/>
          </p:cNvCxnSpPr>
          <p:nvPr/>
        </p:nvCxnSpPr>
        <p:spPr>
          <a:xfrm flipV="1">
            <a:off x="1932369" y="2612730"/>
            <a:ext cx="701368" cy="75053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8" name="梯形 227"/>
          <p:cNvSpPr/>
          <p:nvPr/>
        </p:nvSpPr>
        <p:spPr>
          <a:xfrm rot="16200000">
            <a:off x="4516222" y="1889632"/>
            <a:ext cx="1850554" cy="1465351"/>
          </a:xfrm>
          <a:prstGeom prst="trapezoid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4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/>
              <p:cNvSpPr txBox="1"/>
              <p:nvPr/>
            </p:nvSpPr>
            <p:spPr>
              <a:xfrm>
                <a:off x="4771440" y="2438179"/>
                <a:ext cx="1481111" cy="405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32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Decoder</a:t>
                </a:r>
                <a:r>
                  <a:rPr lang="zh-TW" altLang="en-US" sz="2032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32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TW" sz="2032" i="1">
                        <a:latin typeface="Cambria Math" charset="0"/>
                        <a:ea typeface="Cambria Math" charset="0"/>
                        <a:cs typeface="Cambria Math" charset="0"/>
                      </a:rPr>
                      <m:t>𝒢</m:t>
                    </m:r>
                    <m:r>
                      <a:rPr kumimoji="1" lang="en-US" altLang="zh-TW" sz="2032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zh-TW" altLang="en-US" sz="2032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1" name="文字方塊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440" y="2438179"/>
                <a:ext cx="1481111" cy="405047"/>
              </a:xfrm>
              <a:prstGeom prst="rect">
                <a:avLst/>
              </a:prstGeom>
              <a:blipFill>
                <a:blip r:embed="rId9"/>
                <a:stretch>
                  <a:fillRect l="-4274" t="-9375" r="-855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圓角矩形 250"/>
          <p:cNvSpPr/>
          <p:nvPr/>
        </p:nvSpPr>
        <p:spPr>
          <a:xfrm>
            <a:off x="1851960" y="4050656"/>
            <a:ext cx="712226" cy="1428339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43"/>
          </a:p>
        </p:txBody>
      </p:sp>
      <p:sp>
        <p:nvSpPr>
          <p:cNvPr id="263" name="Cube 82"/>
          <p:cNvSpPr/>
          <p:nvPr/>
        </p:nvSpPr>
        <p:spPr>
          <a:xfrm>
            <a:off x="1956457" y="4223548"/>
            <a:ext cx="512131" cy="535452"/>
          </a:xfrm>
          <a:prstGeom prst="cube">
            <a:avLst>
              <a:gd name="adj" fmla="val 34890"/>
            </a:avLst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 dirty="0"/>
          </a:p>
        </p:txBody>
      </p:sp>
      <p:cxnSp>
        <p:nvCxnSpPr>
          <p:cNvPr id="278" name="肘形接點 277"/>
          <p:cNvCxnSpPr>
            <a:cxnSpLocks/>
            <a:stCxn id="146" idx="3"/>
            <a:endCxn id="251" idx="1"/>
          </p:cNvCxnSpPr>
          <p:nvPr/>
        </p:nvCxnSpPr>
        <p:spPr>
          <a:xfrm rot="5400000">
            <a:off x="2288017" y="2706992"/>
            <a:ext cx="1621777" cy="2493890"/>
          </a:xfrm>
          <a:prstGeom prst="bentConnector4">
            <a:avLst>
              <a:gd name="adj1" fmla="val 52647"/>
              <a:gd name="adj2" fmla="val 11203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2" name="不規則四邊形 54"/>
          <p:cNvSpPr/>
          <p:nvPr/>
        </p:nvSpPr>
        <p:spPr>
          <a:xfrm rot="5400000">
            <a:off x="2762523" y="4401275"/>
            <a:ext cx="874355" cy="712226"/>
          </a:xfrm>
          <a:prstGeom prst="trapezoid">
            <a:avLst>
              <a:gd name="adj" fmla="val 2438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645" dirty="0"/>
          </a:p>
        </p:txBody>
      </p:sp>
      <p:cxnSp>
        <p:nvCxnSpPr>
          <p:cNvPr id="339" name="直線單箭頭接點 338"/>
          <p:cNvCxnSpPr>
            <a:cxnSpLocks/>
            <a:stCxn id="251" idx="3"/>
            <a:endCxn id="252" idx="2"/>
          </p:cNvCxnSpPr>
          <p:nvPr/>
        </p:nvCxnSpPr>
        <p:spPr>
          <a:xfrm flipV="1">
            <a:off x="2564186" y="4757388"/>
            <a:ext cx="279401" cy="743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8659232" y="1161509"/>
            <a:ext cx="2682401" cy="365934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TW" sz="1778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HR Adversarial Learning</a:t>
            </a:r>
          </a:p>
        </p:txBody>
      </p:sp>
      <p:pic>
        <p:nvPicPr>
          <p:cNvPr id="160" name="圖片 1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834" y="1611537"/>
            <a:ext cx="250496" cy="446029"/>
          </a:xfrm>
          <a:prstGeom prst="rect">
            <a:avLst/>
          </a:prstGeom>
        </p:spPr>
      </p:pic>
      <p:grpSp>
        <p:nvGrpSpPr>
          <p:cNvPr id="130" name="群組 129"/>
          <p:cNvGrpSpPr/>
          <p:nvPr/>
        </p:nvGrpSpPr>
        <p:grpSpPr>
          <a:xfrm>
            <a:off x="9043928" y="1576201"/>
            <a:ext cx="560815" cy="669631"/>
            <a:chOff x="3975659" y="5119116"/>
            <a:chExt cx="883154" cy="1414064"/>
          </a:xfrm>
        </p:grpSpPr>
        <p:sp>
          <p:nvSpPr>
            <p:cNvPr id="136" name="不規則四邊形 54"/>
            <p:cNvSpPr/>
            <p:nvPr/>
          </p:nvSpPr>
          <p:spPr>
            <a:xfrm rot="5400000">
              <a:off x="3710204" y="5384571"/>
              <a:ext cx="1414064" cy="883154"/>
            </a:xfrm>
            <a:prstGeom prst="trapezoid">
              <a:avLst>
                <a:gd name="adj" fmla="val 2438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645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字方塊 136"/>
                <p:cNvSpPr txBox="1"/>
                <p:nvPr/>
              </p:nvSpPr>
              <p:spPr>
                <a:xfrm>
                  <a:off x="4042217" y="5389148"/>
                  <a:ext cx="705065" cy="8553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32" i="1" dirty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32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032" dirty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TW" altLang="en-US" sz="2032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7" name="文字方塊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2217" y="5389148"/>
                  <a:ext cx="705065" cy="855340"/>
                </a:xfrm>
                <a:prstGeom prst="rect">
                  <a:avLst/>
                </a:prstGeom>
                <a:blipFill>
                  <a:blip r:embed="rId13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153"/>
              <p:cNvSpPr txBox="1"/>
              <p:nvPr/>
            </p:nvSpPr>
            <p:spPr>
              <a:xfrm>
                <a:off x="2985192" y="4576950"/>
                <a:ext cx="558102" cy="405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32" i="1" dirty="0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32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032" dirty="0">
                              <a:latin typeface="Cambria Math" charset="0"/>
                              <a:cs typeface="Times New Roman" panose="02020603050405020304" pitchFamily="18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zh-TW" altLang="en-US" sz="2032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4" name="文字方塊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192" y="4576950"/>
                <a:ext cx="558102" cy="405047"/>
              </a:xfrm>
              <a:prstGeom prst="rect">
                <a:avLst/>
              </a:prstGeom>
              <a:blipFill>
                <a:blip r:embed="rId1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5" name="弧形接點 125"/>
          <p:cNvCxnSpPr>
            <a:cxnSpLocks/>
            <a:stCxn id="150" idx="6"/>
            <a:endCxn id="136" idx="2"/>
          </p:cNvCxnSpPr>
          <p:nvPr/>
        </p:nvCxnSpPr>
        <p:spPr>
          <a:xfrm flipV="1">
            <a:off x="8402947" y="1911016"/>
            <a:ext cx="640981" cy="50080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3" name="圖片 1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051" y="3051940"/>
            <a:ext cx="342908" cy="685815"/>
          </a:xfrm>
          <a:prstGeom prst="rect">
            <a:avLst/>
          </a:prstGeom>
          <a:ln>
            <a:noFill/>
          </a:ln>
        </p:spPr>
      </p:pic>
      <p:sp>
        <p:nvSpPr>
          <p:cNvPr id="155" name="文字方塊 154">
            <a:extLst>
              <a:ext uri="{FF2B5EF4-FFF2-40B4-BE49-F238E27FC236}">
                <a16:creationId xmlns="" xmlns:a16="http://schemas.microsoft.com/office/drawing/2014/main" id="{DBA9DEF2-52BD-2949-BB83-8CE1BEDC7A50}"/>
              </a:ext>
            </a:extLst>
          </p:cNvPr>
          <p:cNvSpPr txBox="1"/>
          <p:nvPr/>
        </p:nvSpPr>
        <p:spPr>
          <a:xfrm>
            <a:off x="6653513" y="2327520"/>
            <a:ext cx="1804570" cy="3659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sz="1778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HR Image Space</a:t>
            </a:r>
            <a:endParaRPr kumimoji="1" lang="zh-TW" altLang="en-US" sz="1778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1" name="文字方塊 160">
            <a:extLst>
              <a:ext uri="{FF2B5EF4-FFF2-40B4-BE49-F238E27FC236}">
                <a16:creationId xmlns="" xmlns:a16="http://schemas.microsoft.com/office/drawing/2014/main" id="{C498F5F4-E53A-2B4D-9539-2DB0F78864E7}"/>
              </a:ext>
            </a:extLst>
          </p:cNvPr>
          <p:cNvSpPr txBox="1"/>
          <p:nvPr/>
        </p:nvSpPr>
        <p:spPr>
          <a:xfrm>
            <a:off x="663479" y="2158750"/>
            <a:ext cx="1527931" cy="6395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sz="1778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HR/LR</a:t>
            </a:r>
            <a:br>
              <a:rPr kumimoji="1" lang="en-US" altLang="zh-TW" sz="1778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kumimoji="1" lang="en-US" altLang="zh-TW" sz="1778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Image Space</a:t>
            </a:r>
            <a:endParaRPr kumimoji="1" lang="zh-TW" altLang="en-US" sz="1778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94" name="群組 93">
            <a:extLst>
              <a:ext uri="{FF2B5EF4-FFF2-40B4-BE49-F238E27FC236}">
                <a16:creationId xmlns="" xmlns:a16="http://schemas.microsoft.com/office/drawing/2014/main" id="{18A192C9-000F-134E-827C-4FBDA836374C}"/>
              </a:ext>
            </a:extLst>
          </p:cNvPr>
          <p:cNvGrpSpPr/>
          <p:nvPr/>
        </p:nvGrpSpPr>
        <p:grpSpPr>
          <a:xfrm>
            <a:off x="9889361" y="1687452"/>
            <a:ext cx="838183" cy="455494"/>
            <a:chOff x="12451779" y="9363096"/>
            <a:chExt cx="1319944" cy="717298"/>
          </a:xfrm>
        </p:grpSpPr>
        <p:sp>
          <p:nvSpPr>
            <p:cNvPr id="95" name="圓角矩形 94">
              <a:extLst>
                <a:ext uri="{FF2B5EF4-FFF2-40B4-BE49-F238E27FC236}">
                  <a16:creationId xmlns="" xmlns:a16="http://schemas.microsoft.com/office/drawing/2014/main" id="{289DACA8-7347-F34C-B769-3ED9669193A0}"/>
                </a:ext>
              </a:extLst>
            </p:cNvPr>
            <p:cNvSpPr/>
            <p:nvPr/>
          </p:nvSpPr>
          <p:spPr>
            <a:xfrm>
              <a:off x="12451779" y="9363096"/>
              <a:ext cx="1319944" cy="70447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8066" tIns="29033" rIns="58066" bIns="2903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1143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 95">
                  <a:extLst>
                    <a:ext uri="{FF2B5EF4-FFF2-40B4-BE49-F238E27FC236}">
                      <a16:creationId xmlns="" xmlns:a16="http://schemas.microsoft.com/office/drawing/2014/main" id="{F0ACBD80-64D0-584D-AC35-9104B6825173}"/>
                    </a:ext>
                  </a:extLst>
                </p:cNvPr>
                <p:cNvSpPr/>
                <p:nvPr/>
              </p:nvSpPr>
              <p:spPr>
                <a:xfrm>
                  <a:off x="12663311" y="9409319"/>
                  <a:ext cx="948237" cy="6710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1778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1778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778">
                                <a:latin typeface="Cambria Math" panose="02040503050406030204" pitchFamily="18" charset="0"/>
                              </a:rPr>
                              <m:t>adv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TW" sz="1778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78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sz="1778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zh-TW" altLang="en-US" sz="1778" dirty="0"/>
                </a:p>
              </p:txBody>
            </p:sp>
          </mc:Choice>
          <mc:Fallback xmlns="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F0ACBD80-64D0-584D-AC35-9104B68251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63311" y="9409319"/>
                  <a:ext cx="948237" cy="6710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群組 96">
            <a:extLst>
              <a:ext uri="{FF2B5EF4-FFF2-40B4-BE49-F238E27FC236}">
                <a16:creationId xmlns="" xmlns:a16="http://schemas.microsoft.com/office/drawing/2014/main" id="{402D6665-9197-614B-BF43-1293B237C2C9}"/>
              </a:ext>
            </a:extLst>
          </p:cNvPr>
          <p:cNvGrpSpPr/>
          <p:nvPr/>
        </p:nvGrpSpPr>
        <p:grpSpPr>
          <a:xfrm>
            <a:off x="3859359" y="4566702"/>
            <a:ext cx="838183" cy="455494"/>
            <a:chOff x="12451779" y="9363096"/>
            <a:chExt cx="1319944" cy="717298"/>
          </a:xfrm>
          <a:solidFill>
            <a:schemeClr val="bg1"/>
          </a:solidFill>
        </p:grpSpPr>
        <p:sp>
          <p:nvSpPr>
            <p:cNvPr id="98" name="圓角矩形 97">
              <a:extLst>
                <a:ext uri="{FF2B5EF4-FFF2-40B4-BE49-F238E27FC236}">
                  <a16:creationId xmlns="" xmlns:a16="http://schemas.microsoft.com/office/drawing/2014/main" id="{607E2A8D-C5C7-4941-B41E-79564A10E063}"/>
                </a:ext>
              </a:extLst>
            </p:cNvPr>
            <p:cNvSpPr/>
            <p:nvPr/>
          </p:nvSpPr>
          <p:spPr>
            <a:xfrm>
              <a:off x="12451779" y="9363096"/>
              <a:ext cx="1319944" cy="70447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8066" tIns="29033" rIns="58066" bIns="2903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1143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矩形 98">
                  <a:extLst>
                    <a:ext uri="{FF2B5EF4-FFF2-40B4-BE49-F238E27FC236}">
                      <a16:creationId xmlns="" xmlns:a16="http://schemas.microsoft.com/office/drawing/2014/main" id="{F95478F5-2531-CA4A-96A5-31A2E940581C}"/>
                    </a:ext>
                  </a:extLst>
                </p:cNvPr>
                <p:cNvSpPr/>
                <p:nvPr/>
              </p:nvSpPr>
              <p:spPr>
                <a:xfrm>
                  <a:off x="12663311" y="9409319"/>
                  <a:ext cx="948237" cy="6710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1778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1778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778">
                                <a:latin typeface="Cambria Math" panose="02040503050406030204" pitchFamily="18" charset="0"/>
                              </a:rPr>
                              <m:t>adv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TW" sz="1778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78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sz="1778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zh-TW" altLang="en-US" sz="1778" dirty="0"/>
                </a:p>
              </p:txBody>
            </p:sp>
          </mc:Choice>
          <mc:Fallback xmlns="">
            <p:sp>
              <p:nvSpPr>
                <p:cNvPr id="99" name="矩形 98">
                  <a:extLst>
                    <a:ext uri="{FF2B5EF4-FFF2-40B4-BE49-F238E27FC236}">
                      <a16:creationId xmlns:a16="http://schemas.microsoft.com/office/drawing/2014/main" id="{F95478F5-2531-CA4A-96A5-31A2E94058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63311" y="9409319"/>
                  <a:ext cx="948237" cy="671075"/>
                </a:xfrm>
                <a:prstGeom prst="rect">
                  <a:avLst/>
                </a:prstGeom>
                <a:blipFill>
                  <a:blip r:embed="rId17"/>
                  <a:stretch>
                    <a:fillRect b="-294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群組 103">
            <a:extLst>
              <a:ext uri="{FF2B5EF4-FFF2-40B4-BE49-F238E27FC236}">
                <a16:creationId xmlns="" xmlns:a16="http://schemas.microsoft.com/office/drawing/2014/main" id="{061C7CAB-8651-9B4B-BBBF-6339575A9EFF}"/>
              </a:ext>
            </a:extLst>
          </p:cNvPr>
          <p:cNvGrpSpPr/>
          <p:nvPr/>
        </p:nvGrpSpPr>
        <p:grpSpPr>
          <a:xfrm>
            <a:off x="8078895" y="3430726"/>
            <a:ext cx="838183" cy="446274"/>
            <a:chOff x="15591659" y="7683744"/>
            <a:chExt cx="1319944" cy="702779"/>
          </a:xfrm>
        </p:grpSpPr>
        <p:sp>
          <p:nvSpPr>
            <p:cNvPr id="105" name="圓角矩形 104">
              <a:extLst>
                <a:ext uri="{FF2B5EF4-FFF2-40B4-BE49-F238E27FC236}">
                  <a16:creationId xmlns="" xmlns:a16="http://schemas.microsoft.com/office/drawing/2014/main" id="{33A7929D-BE32-2D43-8203-020E6FD54F01}"/>
                </a:ext>
              </a:extLst>
            </p:cNvPr>
            <p:cNvSpPr/>
            <p:nvPr/>
          </p:nvSpPr>
          <p:spPr>
            <a:xfrm>
              <a:off x="15591659" y="7683744"/>
              <a:ext cx="1319944" cy="7027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8066" tIns="29033" rIns="58066" bIns="2903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1143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矩形 105">
                  <a:extLst>
                    <a:ext uri="{FF2B5EF4-FFF2-40B4-BE49-F238E27FC236}">
                      <a16:creationId xmlns="" xmlns:a16="http://schemas.microsoft.com/office/drawing/2014/main" id="{3E640A8C-98E9-C640-ACDA-1481C078BAC4}"/>
                    </a:ext>
                  </a:extLst>
                </p:cNvPr>
                <p:cNvSpPr/>
                <p:nvPr/>
              </p:nvSpPr>
              <p:spPr>
                <a:xfrm>
                  <a:off x="15761610" y="7776345"/>
                  <a:ext cx="980043" cy="5762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778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778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TW" sz="1778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rec</m:t>
                            </m:r>
                          </m:sub>
                        </m:sSub>
                      </m:oMath>
                    </m:oMathPara>
                  </a14:m>
                  <a:endParaRPr lang="zh-TW" altLang="en-US" sz="1778" dirty="0"/>
                </a:p>
              </p:txBody>
            </p:sp>
          </mc:Choice>
          <mc:Fallback xmlns=""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3E640A8C-98E9-C640-ACDA-1481C078BA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61610" y="7776345"/>
                  <a:ext cx="980043" cy="57626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7" name="直線單箭頭接點 349">
            <a:extLst>
              <a:ext uri="{FF2B5EF4-FFF2-40B4-BE49-F238E27FC236}">
                <a16:creationId xmlns="" xmlns:a16="http://schemas.microsoft.com/office/drawing/2014/main" id="{7F05F449-2144-354B-B59E-120627A12EA9}"/>
              </a:ext>
            </a:extLst>
          </p:cNvPr>
          <p:cNvCxnSpPr>
            <a:cxnSpLocks/>
          </p:cNvCxnSpPr>
          <p:nvPr/>
        </p:nvCxnSpPr>
        <p:spPr>
          <a:xfrm>
            <a:off x="4087858" y="2657708"/>
            <a:ext cx="644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立方體 145">
            <a:extLst>
              <a:ext uri="{FF2B5EF4-FFF2-40B4-BE49-F238E27FC236}">
                <a16:creationId xmlns="" xmlns:a16="http://schemas.microsoft.com/office/drawing/2014/main" id="{5E1E5F7F-134B-074B-B575-B77DA25BBD33}"/>
              </a:ext>
            </a:extLst>
          </p:cNvPr>
          <p:cNvSpPr/>
          <p:nvPr/>
        </p:nvSpPr>
        <p:spPr>
          <a:xfrm>
            <a:off x="4215218" y="2043293"/>
            <a:ext cx="348351" cy="1099756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14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/>
              <p:cNvSpPr txBox="1"/>
              <p:nvPr/>
            </p:nvSpPr>
            <p:spPr>
              <a:xfrm>
                <a:off x="4268381" y="2485497"/>
                <a:ext cx="182999" cy="273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778" i="1"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kumimoji="1" lang="zh-TW" altLang="en-US" sz="1778" dirty="0"/>
              </a:p>
            </p:txBody>
          </p:sp>
        </mc:Choice>
        <mc:Fallback xmlns="">
          <p:sp>
            <p:nvSpPr>
              <p:cNvPr id="165" name="文字方塊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381" y="2485497"/>
                <a:ext cx="182999" cy="273601"/>
              </a:xfrm>
              <a:prstGeom prst="rect">
                <a:avLst/>
              </a:prstGeom>
              <a:blipFill>
                <a:blip r:embed="rId19"/>
                <a:stretch>
                  <a:fillRect l="-46667" r="-33333" b="-36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直線單箭頭接點 349">
            <a:extLst>
              <a:ext uri="{FF2B5EF4-FFF2-40B4-BE49-F238E27FC236}">
                <a16:creationId xmlns="" xmlns:a16="http://schemas.microsoft.com/office/drawing/2014/main" id="{2723DD1E-99FA-FB44-BEF0-239CF9153101}"/>
              </a:ext>
            </a:extLst>
          </p:cNvPr>
          <p:cNvCxnSpPr>
            <a:cxnSpLocks/>
          </p:cNvCxnSpPr>
          <p:nvPr/>
        </p:nvCxnSpPr>
        <p:spPr>
          <a:xfrm>
            <a:off x="9604743" y="1911016"/>
            <a:ext cx="28461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線單箭頭接點 349">
            <a:extLst>
              <a:ext uri="{FF2B5EF4-FFF2-40B4-BE49-F238E27FC236}">
                <a16:creationId xmlns="" xmlns:a16="http://schemas.microsoft.com/office/drawing/2014/main" id="{1D6E3CCF-F93A-964E-BEF7-B8E67827DA47}"/>
              </a:ext>
            </a:extLst>
          </p:cNvPr>
          <p:cNvCxnSpPr>
            <a:cxnSpLocks/>
          </p:cNvCxnSpPr>
          <p:nvPr/>
        </p:nvCxnSpPr>
        <p:spPr>
          <a:xfrm>
            <a:off x="3555813" y="4795833"/>
            <a:ext cx="28461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文字方塊 132"/>
          <p:cNvSpPr txBox="1"/>
          <p:nvPr/>
        </p:nvSpPr>
        <p:spPr>
          <a:xfrm>
            <a:off x="1508492" y="5363241"/>
            <a:ext cx="3435812" cy="365934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TW" sz="1778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Resolution Adversarial Learning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="" xmlns:a16="http://schemas.microsoft.com/office/drawing/2014/main" id="{8282AC36-FDEB-E24C-9B83-82304B0F809D}"/>
                  </a:ext>
                </a:extLst>
              </p:cNvPr>
              <p:cNvSpPr txBox="1"/>
              <p:nvPr/>
            </p:nvSpPr>
            <p:spPr>
              <a:xfrm>
                <a:off x="1959393" y="4371953"/>
                <a:ext cx="467885" cy="3659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778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1778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TW" sz="1778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kumimoji="1" lang="zh-TW" altLang="en-US" sz="1778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8282AC36-FDEB-E24C-9B83-82304B0F8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393" y="4371953"/>
                <a:ext cx="467885" cy="365934"/>
              </a:xfrm>
              <a:prstGeom prst="rect">
                <a:avLst/>
              </a:prstGeom>
              <a:blipFill>
                <a:blip r:embed="rId21"/>
                <a:stretch>
                  <a:fillRect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>
                <a:extLst>
                  <a:ext uri="{FF2B5EF4-FFF2-40B4-BE49-F238E27FC236}">
                    <a16:creationId xmlns="" xmlns:a16="http://schemas.microsoft.com/office/drawing/2014/main" id="{D7C25EFF-8899-5640-B950-A1A3889F89FD}"/>
                  </a:ext>
                </a:extLst>
              </p:cNvPr>
              <p:cNvSpPr txBox="1"/>
              <p:nvPr/>
            </p:nvSpPr>
            <p:spPr>
              <a:xfrm>
                <a:off x="1944113" y="4922049"/>
                <a:ext cx="437107" cy="3659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778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1778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TW" sz="1778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1" lang="zh-TW" altLang="en-US" sz="1778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D7C25EFF-8899-5640-B950-A1A3889F8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113" y="4922049"/>
                <a:ext cx="437107" cy="365934"/>
              </a:xfrm>
              <a:prstGeom prst="rect">
                <a:avLst/>
              </a:prstGeom>
              <a:blipFill>
                <a:blip r:embed="rId22"/>
                <a:stretch>
                  <a:fillRect b="-137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284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橢圓 149">
            <a:extLst>
              <a:ext uri="{FF2B5EF4-FFF2-40B4-BE49-F238E27FC236}">
                <a16:creationId xmlns="" xmlns:a16="http://schemas.microsoft.com/office/drawing/2014/main" id="{F2C2C83B-CFD9-BE4F-90A9-028BB2223281}"/>
              </a:ext>
            </a:extLst>
          </p:cNvPr>
          <p:cNvSpPr/>
          <p:nvPr/>
        </p:nvSpPr>
        <p:spPr>
          <a:xfrm>
            <a:off x="6602604" y="837851"/>
            <a:ext cx="1800343" cy="314794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143" dirty="0"/>
          </a:p>
        </p:txBody>
      </p:sp>
      <p:sp>
        <p:nvSpPr>
          <p:cNvPr id="77" name="橢圓 76">
            <a:extLst>
              <a:ext uri="{FF2B5EF4-FFF2-40B4-BE49-F238E27FC236}">
                <a16:creationId xmlns="" xmlns:a16="http://schemas.microsoft.com/office/drawing/2014/main" id="{EEB9140B-1B5B-1C42-8505-708D1ADE9705}"/>
              </a:ext>
            </a:extLst>
          </p:cNvPr>
          <p:cNvSpPr/>
          <p:nvPr/>
        </p:nvSpPr>
        <p:spPr>
          <a:xfrm rot="21369630">
            <a:off x="524659" y="767846"/>
            <a:ext cx="1777093" cy="351113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143" dirty="0"/>
          </a:p>
        </p:txBody>
      </p:sp>
      <p:cxnSp>
        <p:nvCxnSpPr>
          <p:cNvPr id="132" name="弧形接點 131"/>
          <p:cNvCxnSpPr>
            <a:cxnSpLocks/>
            <a:stCxn id="228" idx="2"/>
            <a:endCxn id="16" idx="1"/>
          </p:cNvCxnSpPr>
          <p:nvPr/>
        </p:nvCxnSpPr>
        <p:spPr>
          <a:xfrm flipV="1">
            <a:off x="6174175" y="1691826"/>
            <a:ext cx="940613" cy="93048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960486" y="1080632"/>
            <a:ext cx="852536" cy="1116581"/>
            <a:chOff x="1500848" y="4508291"/>
            <a:chExt cx="1342547" cy="1858068"/>
          </a:xfrm>
        </p:grpSpPr>
        <p:sp>
          <p:nvSpPr>
            <p:cNvPr id="14" name="圓角矩形 13"/>
            <p:cNvSpPr/>
            <p:nvPr/>
          </p:nvSpPr>
          <p:spPr>
            <a:xfrm>
              <a:off x="1500848" y="4508291"/>
              <a:ext cx="1342547" cy="1858068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2776" tIns="16388" rIns="32776" bIns="163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645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1557292" y="4592649"/>
                  <a:ext cx="1283688" cy="6089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TW" sz="1778" dirty="0">
                      <a:latin typeface="Times New Roman" charset="0"/>
                      <a:ea typeface="Times New Roman" charset="0"/>
                      <a:cs typeface="Times New Roman" charset="0"/>
                    </a:rPr>
                    <a:t>LR: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778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zh-TW" altLang="en-US" sz="1778" i="1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TW" sz="1778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1778" i="1">
                              <a:latin typeface="Cambria Math" charset="0"/>
                            </a:rPr>
                            <m:t>𝐿</m:t>
                          </m:r>
                        </m:sub>
                      </m:sSub>
                    </m:oMath>
                  </a14:m>
                  <a:endParaRPr kumimoji="1" lang="zh-TW" altLang="en-US" sz="1778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292" y="4592649"/>
                  <a:ext cx="1283688" cy="608939"/>
                </a:xfrm>
                <a:prstGeom prst="rect">
                  <a:avLst/>
                </a:prstGeom>
                <a:blipFill>
                  <a:blip r:embed="rId2"/>
                  <a:stretch>
                    <a:fillRect l="-3030" t="-3333" b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圓角矩形 11"/>
          <p:cNvSpPr/>
          <p:nvPr/>
        </p:nvSpPr>
        <p:spPr>
          <a:xfrm>
            <a:off x="1044548" y="2789217"/>
            <a:ext cx="887821" cy="1148088"/>
          </a:xfrm>
          <a:prstGeom prst="roundRect">
            <a:avLst/>
          </a:prstGeom>
          <a:noFill/>
          <a:ln w="127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776" tIns="16388" rIns="32776" bIns="163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64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074732" y="2800436"/>
                <a:ext cx="874470" cy="3659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1778" dirty="0">
                    <a:latin typeface="Times New Roman" charset="0"/>
                    <a:ea typeface="Times New Roman" charset="0"/>
                    <a:cs typeface="Times New Roman" charset="0"/>
                  </a:rPr>
                  <a:t>HR: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778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TW" altLang="en-US" sz="1778" i="1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TW" sz="1778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1778" i="1">
                            <a:latin typeface="Cambria Math" charset="0"/>
                          </a:rPr>
                          <m:t>𝐻</m:t>
                        </m:r>
                      </m:sub>
                    </m:sSub>
                  </m:oMath>
                </a14:m>
                <a:endParaRPr kumimoji="1" lang="zh-TW" altLang="en-US" sz="1778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32" y="2800436"/>
                <a:ext cx="874470" cy="365934"/>
              </a:xfrm>
              <a:prstGeom prst="rect">
                <a:avLst/>
              </a:prstGeom>
              <a:blipFill>
                <a:blip r:embed="rId3"/>
                <a:stretch>
                  <a:fillRect l="-4348" t="-6897" b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446" y="3176840"/>
            <a:ext cx="342908" cy="685815"/>
          </a:xfrm>
          <a:prstGeom prst="rect">
            <a:avLst/>
          </a:prstGeom>
          <a:ln>
            <a:noFill/>
          </a:ln>
        </p:spPr>
      </p:pic>
      <p:grpSp>
        <p:nvGrpSpPr>
          <p:cNvPr id="62" name="群組 61"/>
          <p:cNvGrpSpPr/>
          <p:nvPr/>
        </p:nvGrpSpPr>
        <p:grpSpPr>
          <a:xfrm>
            <a:off x="7114787" y="1111130"/>
            <a:ext cx="629437" cy="1161392"/>
            <a:chOff x="14546314" y="1360019"/>
            <a:chExt cx="882469" cy="1828924"/>
          </a:xfrm>
        </p:grpSpPr>
        <p:grpSp>
          <p:nvGrpSpPr>
            <p:cNvPr id="33" name="群組 32"/>
            <p:cNvGrpSpPr/>
            <p:nvPr/>
          </p:nvGrpSpPr>
          <p:grpSpPr>
            <a:xfrm>
              <a:off x="14546314" y="1360019"/>
              <a:ext cx="882469" cy="1828924"/>
              <a:chOff x="1274943" y="4979951"/>
              <a:chExt cx="882469" cy="1828924"/>
            </a:xfrm>
          </p:grpSpPr>
          <p:sp>
            <p:nvSpPr>
              <p:cNvPr id="16" name="圓角矩形 15"/>
              <p:cNvSpPr/>
              <p:nvPr/>
            </p:nvSpPr>
            <p:spPr>
              <a:xfrm>
                <a:off x="1274943" y="4979951"/>
                <a:ext cx="882469" cy="1828924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2776" tIns="16388" rIns="32776" bIns="1638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 sz="645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字方塊 16"/>
                  <p:cNvSpPr txBox="1"/>
                  <p:nvPr/>
                </p:nvSpPr>
                <p:spPr>
                  <a:xfrm>
                    <a:off x="1408182" y="5047112"/>
                    <a:ext cx="702360" cy="5762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sz="1778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TW" sz="1778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TW" sz="1778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TW" sz="1778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𝐻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778" dirty="0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7" name="文字方塊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8182" y="5047112"/>
                    <a:ext cx="702360" cy="57626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34" name="圖片 2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26712" y="1960313"/>
              <a:ext cx="540000" cy="1080000"/>
            </a:xfrm>
            <a:prstGeom prst="rect">
              <a:avLst/>
            </a:prstGeom>
          </p:spPr>
        </p:pic>
      </p:grpSp>
      <p:grpSp>
        <p:nvGrpSpPr>
          <p:cNvPr id="101" name="群組 100"/>
          <p:cNvGrpSpPr/>
          <p:nvPr/>
        </p:nvGrpSpPr>
        <p:grpSpPr>
          <a:xfrm>
            <a:off x="7159823" y="2706708"/>
            <a:ext cx="650588" cy="1115980"/>
            <a:chOff x="1278571" y="835899"/>
            <a:chExt cx="886285" cy="1682251"/>
          </a:xfrm>
        </p:grpSpPr>
        <p:sp>
          <p:nvSpPr>
            <p:cNvPr id="102" name="圓角矩形 101"/>
            <p:cNvSpPr/>
            <p:nvPr/>
          </p:nvSpPr>
          <p:spPr>
            <a:xfrm>
              <a:off x="1278571" y="835899"/>
              <a:ext cx="886285" cy="1682251"/>
            </a:xfrm>
            <a:prstGeom prst="roundRect">
              <a:avLst/>
            </a:prstGeom>
            <a:noFill/>
            <a:ln w="12700">
              <a:solidFill>
                <a:schemeClr val="accent4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2776" tIns="16388" rIns="32776" bIns="163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645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字方塊 102"/>
                <p:cNvSpPr txBox="1"/>
                <p:nvPr/>
              </p:nvSpPr>
              <p:spPr>
                <a:xfrm>
                  <a:off x="1389329" y="869364"/>
                  <a:ext cx="682464" cy="846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TW" sz="1778" dirty="0">
                      <a:latin typeface="Times New Roman" charset="0"/>
                      <a:ea typeface="Times New Roman" charset="0"/>
                      <a:cs typeface="Times New Roman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778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TW" sz="1778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1778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sz="1778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𝐻</m:t>
                          </m:r>
                        </m:sub>
                      </m:sSub>
                    </m:oMath>
                  </a14:m>
                  <a:endParaRPr kumimoji="1" lang="zh-TW" altLang="en-US" sz="1778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  <a:p>
                  <a:pPr algn="ctr"/>
                  <a:endParaRPr kumimoji="1" lang="zh-TW" altLang="en-US" sz="1270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103" name="文字方塊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9329" y="869364"/>
                  <a:ext cx="682464" cy="84622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5" name="弧形接點 124"/>
          <p:cNvCxnSpPr>
            <a:cxnSpLocks/>
            <a:stCxn id="14" idx="3"/>
            <a:endCxn id="128" idx="2"/>
          </p:cNvCxnSpPr>
          <p:nvPr/>
        </p:nvCxnSpPr>
        <p:spPr>
          <a:xfrm>
            <a:off x="1813022" y="1638923"/>
            <a:ext cx="820715" cy="97380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梯形 127"/>
          <p:cNvSpPr/>
          <p:nvPr/>
        </p:nvSpPr>
        <p:spPr>
          <a:xfrm rot="5400000">
            <a:off x="2441135" y="1880055"/>
            <a:ext cx="1850555" cy="1465351"/>
          </a:xfrm>
          <a:prstGeom prst="trapezoi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14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/>
              <p:cNvSpPr txBox="1"/>
              <p:nvPr/>
            </p:nvSpPr>
            <p:spPr>
              <a:xfrm>
                <a:off x="2680760" y="2426046"/>
                <a:ext cx="1488484" cy="405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32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 </a:t>
                </a:r>
                <a14:m>
                  <m:oMath xmlns:m="http://schemas.openxmlformats.org/officeDocument/2006/math">
                    <m:r>
                      <a:rPr kumimoji="1" lang="en-US" altLang="zh-TW" sz="2032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TW" sz="2032" i="1">
                        <a:latin typeface="Cambria Math" charset="0"/>
                        <a:ea typeface="Cambria Math" charset="0"/>
                        <a:cs typeface="Cambria Math" charset="0"/>
                      </a:rPr>
                      <m:t>ℰ</m:t>
                    </m:r>
                    <m:r>
                      <a:rPr kumimoji="1" lang="en-US" altLang="zh-TW" sz="2032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zh-TW" altLang="en-US" sz="2032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8" name="文字方塊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760" y="2426046"/>
                <a:ext cx="1488484" cy="405047"/>
              </a:xfrm>
              <a:prstGeom prst="rect">
                <a:avLst/>
              </a:prstGeom>
              <a:blipFill>
                <a:blip r:embed="rId8"/>
                <a:stretch>
                  <a:fillRect l="-4237" t="-6061" r="-847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弧形接點 152"/>
          <p:cNvCxnSpPr>
            <a:cxnSpLocks/>
            <a:stCxn id="228" idx="2"/>
            <a:endCxn id="102" idx="1"/>
          </p:cNvCxnSpPr>
          <p:nvPr/>
        </p:nvCxnSpPr>
        <p:spPr>
          <a:xfrm>
            <a:off x="6174175" y="2622307"/>
            <a:ext cx="985648" cy="64239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4" name="弧形接點 173"/>
          <p:cNvCxnSpPr>
            <a:cxnSpLocks/>
            <a:stCxn id="12" idx="3"/>
            <a:endCxn id="128" idx="2"/>
          </p:cNvCxnSpPr>
          <p:nvPr/>
        </p:nvCxnSpPr>
        <p:spPr>
          <a:xfrm flipV="1">
            <a:off x="1932369" y="2612730"/>
            <a:ext cx="701368" cy="75053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8" name="梯形 227"/>
          <p:cNvSpPr/>
          <p:nvPr/>
        </p:nvSpPr>
        <p:spPr>
          <a:xfrm rot="16200000">
            <a:off x="4516222" y="1889632"/>
            <a:ext cx="1850554" cy="1465351"/>
          </a:xfrm>
          <a:prstGeom prst="trapezoid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4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/>
              <p:cNvSpPr txBox="1"/>
              <p:nvPr/>
            </p:nvSpPr>
            <p:spPr>
              <a:xfrm>
                <a:off x="4771440" y="2438179"/>
                <a:ext cx="1481111" cy="405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32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Decoder</a:t>
                </a:r>
                <a:r>
                  <a:rPr lang="zh-TW" altLang="en-US" sz="2032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32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TW" sz="2032" i="1">
                        <a:latin typeface="Cambria Math" charset="0"/>
                        <a:ea typeface="Cambria Math" charset="0"/>
                        <a:cs typeface="Cambria Math" charset="0"/>
                      </a:rPr>
                      <m:t>𝒢</m:t>
                    </m:r>
                    <m:r>
                      <a:rPr kumimoji="1" lang="en-US" altLang="zh-TW" sz="2032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zh-TW" altLang="en-US" sz="2032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1" name="文字方塊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440" y="2438179"/>
                <a:ext cx="1481111" cy="405047"/>
              </a:xfrm>
              <a:prstGeom prst="rect">
                <a:avLst/>
              </a:prstGeom>
              <a:blipFill>
                <a:blip r:embed="rId9"/>
                <a:stretch>
                  <a:fillRect l="-4274" t="-9375" r="-855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3" name="群組 282"/>
          <p:cNvGrpSpPr/>
          <p:nvPr/>
        </p:nvGrpSpPr>
        <p:grpSpPr>
          <a:xfrm>
            <a:off x="8208881" y="4713127"/>
            <a:ext cx="2118257" cy="903885"/>
            <a:chOff x="11203615" y="4650549"/>
            <a:chExt cx="3226774" cy="1346030"/>
          </a:xfrm>
          <a:solidFill>
            <a:schemeClr val="bg2">
              <a:lumMod val="90000"/>
            </a:schemeClr>
          </a:solidFill>
        </p:grpSpPr>
        <p:sp>
          <p:nvSpPr>
            <p:cNvPr id="244" name="不規則四邊形 54"/>
            <p:cNvSpPr/>
            <p:nvPr/>
          </p:nvSpPr>
          <p:spPr>
            <a:xfrm rot="5400000">
              <a:off x="11960270" y="3893894"/>
              <a:ext cx="1332041" cy="2845351"/>
            </a:xfrm>
            <a:prstGeom prst="trapezoid">
              <a:avLst>
                <a:gd name="adj" fmla="val 243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645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文字方塊 244"/>
                <p:cNvSpPr txBox="1"/>
                <p:nvPr/>
              </p:nvSpPr>
              <p:spPr>
                <a:xfrm>
                  <a:off x="11324508" y="5044113"/>
                  <a:ext cx="3105881" cy="952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TW" sz="2032" dirty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Classifier  (</a:t>
                  </a:r>
                  <a14:m>
                    <m:oMath xmlns:m="http://schemas.openxmlformats.org/officeDocument/2006/math">
                      <m:r>
                        <a:rPr kumimoji="1" lang="en-US" altLang="zh-TW" sz="2032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𝒞</m:t>
                      </m:r>
                      <m:r>
                        <a:rPr kumimoji="1" lang="en-US" altLang="zh-TW" sz="2032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a14:m>
                  <a:endParaRPr kumimoji="1" lang="zh-TW" altLang="en-US" sz="2032" dirty="0">
                    <a:solidFill>
                      <a:schemeClr val="tx1"/>
                    </a:solidFill>
                  </a:endParaRPr>
                </a:p>
                <a:p>
                  <a:endParaRPr kumimoji="1" lang="zh-TW" altLang="en-US" sz="1524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45" name="文字方塊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4508" y="5044113"/>
                  <a:ext cx="3105881" cy="952466"/>
                </a:xfrm>
                <a:prstGeom prst="rect">
                  <a:avLst/>
                </a:prstGeom>
                <a:blipFill>
                  <a:blip r:embed="rId10"/>
                  <a:stretch>
                    <a:fillRect l="-3106" t="-5882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1" name="圓角矩形 290"/>
          <p:cNvSpPr/>
          <p:nvPr/>
        </p:nvSpPr>
        <p:spPr>
          <a:xfrm>
            <a:off x="6735768" y="4092864"/>
            <a:ext cx="430091" cy="143029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43"/>
          </a:p>
        </p:txBody>
      </p:sp>
      <p:cxnSp>
        <p:nvCxnSpPr>
          <p:cNvPr id="350" name="直線單箭頭接點 349"/>
          <p:cNvCxnSpPr>
            <a:cxnSpLocks/>
          </p:cNvCxnSpPr>
          <p:nvPr/>
        </p:nvCxnSpPr>
        <p:spPr>
          <a:xfrm>
            <a:off x="7173530" y="5143492"/>
            <a:ext cx="103954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弧形接點 125"/>
          <p:cNvCxnSpPr>
            <a:cxnSpLocks/>
            <a:stCxn id="150" idx="6"/>
            <a:endCxn id="158" idx="2"/>
          </p:cNvCxnSpPr>
          <p:nvPr/>
        </p:nvCxnSpPr>
        <p:spPr>
          <a:xfrm>
            <a:off x="8402948" y="2411824"/>
            <a:ext cx="634960" cy="689156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8" name="梯形 157"/>
          <p:cNvSpPr/>
          <p:nvPr/>
        </p:nvSpPr>
        <p:spPr>
          <a:xfrm rot="5400000">
            <a:off x="9073003" y="2341013"/>
            <a:ext cx="1449742" cy="1519933"/>
          </a:xfrm>
          <a:prstGeom prst="trapezoid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4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字方塊 167"/>
              <p:cNvSpPr txBox="1"/>
              <p:nvPr/>
            </p:nvSpPr>
            <p:spPr>
              <a:xfrm>
                <a:off x="9059530" y="2775377"/>
                <a:ext cx="1476687" cy="717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2032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HR Encoder</a:t>
                </a:r>
                <a:br>
                  <a:rPr lang="en-US" altLang="zh-TW" sz="2032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sz="2032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kumimoji="1" lang="en-US" altLang="zh-TW" sz="2032" i="1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r>
                  <a:rPr lang="en-US" altLang="zh-TW" sz="2032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TW" altLang="en-US" sz="2032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8" name="文字方塊 1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30" y="2775377"/>
                <a:ext cx="1476687" cy="717761"/>
              </a:xfrm>
              <a:prstGeom prst="rect">
                <a:avLst/>
              </a:prstGeom>
              <a:blipFill>
                <a:blip r:embed="rId11"/>
                <a:stretch>
                  <a:fillRect l="-3390" t="-3509" r="-3390" b="-14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文字方塊 156"/>
              <p:cNvSpPr txBox="1"/>
              <p:nvPr/>
            </p:nvSpPr>
            <p:spPr>
              <a:xfrm>
                <a:off x="6825840" y="4101232"/>
                <a:ext cx="255704" cy="365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778" b="1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𝒗</m:t>
                      </m:r>
                    </m:oMath>
                  </m:oMathPara>
                </a14:m>
                <a:endParaRPr kumimoji="1" lang="zh-TW" altLang="en-US" sz="1778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57" name="文字方塊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840" y="4101232"/>
                <a:ext cx="255704" cy="365934"/>
              </a:xfrm>
              <a:prstGeom prst="rect">
                <a:avLst/>
              </a:prstGeom>
              <a:blipFill>
                <a:blip r:embed="rId12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0" name="圖片 1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834" y="1611537"/>
            <a:ext cx="250496" cy="446029"/>
          </a:xfrm>
          <a:prstGeom prst="rect">
            <a:avLst/>
          </a:prstGeom>
        </p:spPr>
      </p:pic>
      <p:sp>
        <p:nvSpPr>
          <p:cNvPr id="139" name="立方體 138"/>
          <p:cNvSpPr/>
          <p:nvPr/>
        </p:nvSpPr>
        <p:spPr>
          <a:xfrm>
            <a:off x="6875382" y="4872472"/>
            <a:ext cx="148267" cy="477211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143"/>
          </a:p>
        </p:txBody>
      </p:sp>
      <p:cxnSp>
        <p:nvCxnSpPr>
          <p:cNvPr id="44" name="曲線接點 43"/>
          <p:cNvCxnSpPr>
            <a:cxnSpLocks/>
            <a:stCxn id="146" idx="3"/>
          </p:cNvCxnSpPr>
          <p:nvPr/>
        </p:nvCxnSpPr>
        <p:spPr>
          <a:xfrm rot="16200000" flipH="1">
            <a:off x="4602086" y="2886812"/>
            <a:ext cx="1986561" cy="2499033"/>
          </a:xfrm>
          <a:prstGeom prst="curved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曲線接點 48"/>
          <p:cNvCxnSpPr>
            <a:cxnSpLocks/>
            <a:stCxn id="114" idx="3"/>
            <a:endCxn id="138" idx="4"/>
          </p:cNvCxnSpPr>
          <p:nvPr/>
        </p:nvCxnSpPr>
        <p:spPr>
          <a:xfrm rot="5400000">
            <a:off x="8492574" y="2162048"/>
            <a:ext cx="1019365" cy="4031349"/>
          </a:xfrm>
          <a:prstGeom prst="curvedConnector2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圖片 1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051" y="3051940"/>
            <a:ext cx="342908" cy="685815"/>
          </a:xfrm>
          <a:prstGeom prst="rect">
            <a:avLst/>
          </a:prstGeom>
          <a:ln>
            <a:noFill/>
          </a:ln>
        </p:spPr>
      </p:pic>
      <p:sp>
        <p:nvSpPr>
          <p:cNvPr id="138" name="立方體 137"/>
          <p:cNvSpPr/>
          <p:nvPr/>
        </p:nvSpPr>
        <p:spPr>
          <a:xfrm>
            <a:off x="6875382" y="4433011"/>
            <a:ext cx="148267" cy="47171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zh-TW" altLang="en-US" sz="1143" dirty="0"/>
          </a:p>
        </p:txBody>
      </p:sp>
      <p:sp>
        <p:nvSpPr>
          <p:cNvPr id="155" name="文字方塊 154">
            <a:extLst>
              <a:ext uri="{FF2B5EF4-FFF2-40B4-BE49-F238E27FC236}">
                <a16:creationId xmlns="" xmlns:a16="http://schemas.microsoft.com/office/drawing/2014/main" id="{DBA9DEF2-52BD-2949-BB83-8CE1BEDC7A50}"/>
              </a:ext>
            </a:extLst>
          </p:cNvPr>
          <p:cNvSpPr txBox="1"/>
          <p:nvPr/>
        </p:nvSpPr>
        <p:spPr>
          <a:xfrm>
            <a:off x="6653513" y="2327520"/>
            <a:ext cx="1804570" cy="3659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sz="1778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HR Image Space</a:t>
            </a:r>
            <a:endParaRPr kumimoji="1" lang="zh-TW" altLang="en-US" sz="1778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1" name="文字方塊 160">
            <a:extLst>
              <a:ext uri="{FF2B5EF4-FFF2-40B4-BE49-F238E27FC236}">
                <a16:creationId xmlns="" xmlns:a16="http://schemas.microsoft.com/office/drawing/2014/main" id="{C498F5F4-E53A-2B4D-9539-2DB0F78864E7}"/>
              </a:ext>
            </a:extLst>
          </p:cNvPr>
          <p:cNvSpPr txBox="1"/>
          <p:nvPr/>
        </p:nvSpPr>
        <p:spPr>
          <a:xfrm>
            <a:off x="663479" y="2158750"/>
            <a:ext cx="1527931" cy="6395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sz="1778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HR/LR</a:t>
            </a:r>
            <a:br>
              <a:rPr kumimoji="1" lang="en-US" altLang="zh-TW" sz="1778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kumimoji="1" lang="en-US" altLang="zh-TW" sz="1778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Image Space</a:t>
            </a:r>
            <a:endParaRPr kumimoji="1" lang="zh-TW" altLang="en-US" sz="1778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="" xmlns:a16="http://schemas.microsoft.com/office/drawing/2014/main" id="{A78C1609-3CF4-894C-8661-56C8B4032AC6}"/>
              </a:ext>
            </a:extLst>
          </p:cNvPr>
          <p:cNvGrpSpPr/>
          <p:nvPr/>
        </p:nvGrpSpPr>
        <p:grpSpPr>
          <a:xfrm>
            <a:off x="10397467" y="4937235"/>
            <a:ext cx="838183" cy="446274"/>
            <a:chOff x="15591659" y="7683744"/>
            <a:chExt cx="1319944" cy="702779"/>
          </a:xfrm>
        </p:grpSpPr>
        <p:sp>
          <p:nvSpPr>
            <p:cNvPr id="80" name="圓角矩形 79">
              <a:extLst>
                <a:ext uri="{FF2B5EF4-FFF2-40B4-BE49-F238E27FC236}">
                  <a16:creationId xmlns="" xmlns:a16="http://schemas.microsoft.com/office/drawing/2014/main" id="{A8AD420C-0251-CA44-BF79-E1126EF1F154}"/>
                </a:ext>
              </a:extLst>
            </p:cNvPr>
            <p:cNvSpPr/>
            <p:nvPr/>
          </p:nvSpPr>
          <p:spPr>
            <a:xfrm>
              <a:off x="15591659" y="7683744"/>
              <a:ext cx="1319944" cy="7027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8066" tIns="29033" rIns="58066" bIns="2903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1143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>
                  <a:extLst>
                    <a:ext uri="{FF2B5EF4-FFF2-40B4-BE49-F238E27FC236}">
                      <a16:creationId xmlns="" xmlns:a16="http://schemas.microsoft.com/office/drawing/2014/main" id="{6ED6C059-2FC6-2A4B-B2AC-B96A29A55509}"/>
                    </a:ext>
                  </a:extLst>
                </p:cNvPr>
                <p:cNvSpPr/>
                <p:nvPr/>
              </p:nvSpPr>
              <p:spPr>
                <a:xfrm>
                  <a:off x="15761610" y="7777292"/>
                  <a:ext cx="980043" cy="5762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778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778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TW" sz="1778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sz="1778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l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sz="1778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TW" altLang="en-US" sz="1778" dirty="0"/>
                </a:p>
              </p:txBody>
            </p:sp>
          </mc:Choice>
          <mc:Fallback xmlns=""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6ED6C059-2FC6-2A4B-B2AC-B96A29A555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61610" y="7777292"/>
                  <a:ext cx="980043" cy="57626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7" name="直線單箭頭接點 349">
            <a:extLst>
              <a:ext uri="{FF2B5EF4-FFF2-40B4-BE49-F238E27FC236}">
                <a16:creationId xmlns="" xmlns:a16="http://schemas.microsoft.com/office/drawing/2014/main" id="{7F05F449-2144-354B-B59E-120627A12EA9}"/>
              </a:ext>
            </a:extLst>
          </p:cNvPr>
          <p:cNvCxnSpPr>
            <a:cxnSpLocks/>
          </p:cNvCxnSpPr>
          <p:nvPr/>
        </p:nvCxnSpPr>
        <p:spPr>
          <a:xfrm>
            <a:off x="4087858" y="2657708"/>
            <a:ext cx="644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線單箭頭接點 349">
            <a:extLst>
              <a:ext uri="{FF2B5EF4-FFF2-40B4-BE49-F238E27FC236}">
                <a16:creationId xmlns="" xmlns:a16="http://schemas.microsoft.com/office/drawing/2014/main" id="{3DC28EC4-362A-0540-8BC2-65DB3B931B96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10557841" y="3162520"/>
            <a:ext cx="373515" cy="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立方體 145">
            <a:extLst>
              <a:ext uri="{FF2B5EF4-FFF2-40B4-BE49-F238E27FC236}">
                <a16:creationId xmlns="" xmlns:a16="http://schemas.microsoft.com/office/drawing/2014/main" id="{5E1E5F7F-134B-074B-B575-B77DA25BBD33}"/>
              </a:ext>
            </a:extLst>
          </p:cNvPr>
          <p:cNvSpPr/>
          <p:nvPr/>
        </p:nvSpPr>
        <p:spPr>
          <a:xfrm>
            <a:off x="4215218" y="2043293"/>
            <a:ext cx="348351" cy="1099756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14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/>
              <p:cNvSpPr txBox="1"/>
              <p:nvPr/>
            </p:nvSpPr>
            <p:spPr>
              <a:xfrm>
                <a:off x="4268381" y="2485497"/>
                <a:ext cx="182999" cy="273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778" i="1"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kumimoji="1" lang="zh-TW" altLang="en-US" sz="1778" dirty="0"/>
              </a:p>
            </p:txBody>
          </p:sp>
        </mc:Choice>
        <mc:Fallback xmlns="">
          <p:sp>
            <p:nvSpPr>
              <p:cNvPr id="165" name="文字方塊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381" y="2485497"/>
                <a:ext cx="182999" cy="273601"/>
              </a:xfrm>
              <a:prstGeom prst="rect">
                <a:avLst/>
              </a:prstGeom>
              <a:blipFill>
                <a:blip r:embed="rId19"/>
                <a:stretch>
                  <a:fillRect l="-46667" r="-33333" b="-36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立方體 113">
            <a:extLst>
              <a:ext uri="{FF2B5EF4-FFF2-40B4-BE49-F238E27FC236}">
                <a16:creationId xmlns="" xmlns:a16="http://schemas.microsoft.com/office/drawing/2014/main" id="{4912CA2B-8822-F041-861D-885657DCE93C}"/>
              </a:ext>
            </a:extLst>
          </p:cNvPr>
          <p:cNvSpPr/>
          <p:nvPr/>
        </p:nvSpPr>
        <p:spPr>
          <a:xfrm>
            <a:off x="10887299" y="2568283"/>
            <a:ext cx="348351" cy="1099756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14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10931356" y="3025719"/>
                <a:ext cx="194669" cy="273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778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zh-TW" altLang="en-US" sz="1778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356" y="3025719"/>
                <a:ext cx="194669" cy="273601"/>
              </a:xfrm>
              <a:prstGeom prst="rect">
                <a:avLst/>
              </a:prstGeom>
              <a:blipFill>
                <a:blip r:embed="rId20"/>
                <a:stretch>
                  <a:fillRect l="-25000" r="-18750" b="-217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直線單箭頭接點 349">
            <a:extLst>
              <a:ext uri="{FF2B5EF4-FFF2-40B4-BE49-F238E27FC236}">
                <a16:creationId xmlns="" xmlns:a16="http://schemas.microsoft.com/office/drawing/2014/main" id="{7AC09F89-4DB9-8940-BA31-4E9F70C24DAC}"/>
              </a:ext>
            </a:extLst>
          </p:cNvPr>
          <p:cNvCxnSpPr>
            <a:cxnSpLocks/>
          </p:cNvCxnSpPr>
          <p:nvPr/>
        </p:nvCxnSpPr>
        <p:spPr>
          <a:xfrm>
            <a:off x="10076748" y="5190011"/>
            <a:ext cx="28461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708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be 82">
            <a:extLst>
              <a:ext uri="{FF2B5EF4-FFF2-40B4-BE49-F238E27FC236}">
                <a16:creationId xmlns="" xmlns:a16="http://schemas.microsoft.com/office/drawing/2014/main" id="{0ADE1CF0-146F-FD41-88F2-BA0171E935CF}"/>
              </a:ext>
            </a:extLst>
          </p:cNvPr>
          <p:cNvSpPr/>
          <p:nvPr/>
        </p:nvSpPr>
        <p:spPr>
          <a:xfrm>
            <a:off x="1942143" y="4790377"/>
            <a:ext cx="512131" cy="535452"/>
          </a:xfrm>
          <a:prstGeom prst="cube">
            <a:avLst>
              <a:gd name="adj" fmla="val 34890"/>
            </a:avLst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 dirty="0"/>
          </a:p>
        </p:txBody>
      </p:sp>
      <p:cxnSp>
        <p:nvCxnSpPr>
          <p:cNvPr id="124" name="直線單箭頭接點 349">
            <a:extLst>
              <a:ext uri="{FF2B5EF4-FFF2-40B4-BE49-F238E27FC236}">
                <a16:creationId xmlns="" xmlns:a16="http://schemas.microsoft.com/office/drawing/2014/main" id="{AD42D8D5-B229-0F49-BE6F-C1A248EB8D93}"/>
              </a:ext>
            </a:extLst>
          </p:cNvPr>
          <p:cNvCxnSpPr>
            <a:cxnSpLocks/>
            <a:endCxn id="105" idx="0"/>
          </p:cNvCxnSpPr>
          <p:nvPr/>
        </p:nvCxnSpPr>
        <p:spPr>
          <a:xfrm>
            <a:off x="8232411" y="3007769"/>
            <a:ext cx="265576" cy="42295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橢圓 149">
            <a:extLst>
              <a:ext uri="{FF2B5EF4-FFF2-40B4-BE49-F238E27FC236}">
                <a16:creationId xmlns="" xmlns:a16="http://schemas.microsoft.com/office/drawing/2014/main" id="{F2C2C83B-CFD9-BE4F-90A9-028BB2223281}"/>
              </a:ext>
            </a:extLst>
          </p:cNvPr>
          <p:cNvSpPr/>
          <p:nvPr/>
        </p:nvSpPr>
        <p:spPr>
          <a:xfrm>
            <a:off x="6602604" y="837851"/>
            <a:ext cx="1800343" cy="314794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143" dirty="0"/>
          </a:p>
        </p:txBody>
      </p:sp>
      <p:sp>
        <p:nvSpPr>
          <p:cNvPr id="77" name="橢圓 76">
            <a:extLst>
              <a:ext uri="{FF2B5EF4-FFF2-40B4-BE49-F238E27FC236}">
                <a16:creationId xmlns="" xmlns:a16="http://schemas.microsoft.com/office/drawing/2014/main" id="{EEB9140B-1B5B-1C42-8505-708D1ADE9705}"/>
              </a:ext>
            </a:extLst>
          </p:cNvPr>
          <p:cNvSpPr/>
          <p:nvPr/>
        </p:nvSpPr>
        <p:spPr>
          <a:xfrm rot="21369630">
            <a:off x="524659" y="767846"/>
            <a:ext cx="1777093" cy="351113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143" dirty="0"/>
          </a:p>
        </p:txBody>
      </p:sp>
      <p:sp>
        <p:nvSpPr>
          <p:cNvPr id="141" name="圓角矩形 140"/>
          <p:cNvSpPr/>
          <p:nvPr/>
        </p:nvSpPr>
        <p:spPr>
          <a:xfrm>
            <a:off x="5097294" y="3981307"/>
            <a:ext cx="6272864" cy="1700105"/>
          </a:xfrm>
          <a:prstGeom prst="roundRect">
            <a:avLst>
              <a:gd name="adj" fmla="val 7152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43" dirty="0"/>
          </a:p>
        </p:txBody>
      </p:sp>
      <p:sp>
        <p:nvSpPr>
          <p:cNvPr id="302" name="圓角矩形 301"/>
          <p:cNvSpPr/>
          <p:nvPr/>
        </p:nvSpPr>
        <p:spPr>
          <a:xfrm>
            <a:off x="2227356" y="1271976"/>
            <a:ext cx="4214712" cy="2561583"/>
          </a:xfrm>
          <a:prstGeom prst="roundRect">
            <a:avLst>
              <a:gd name="adj" fmla="val 7152"/>
            </a:avLst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43" dirty="0"/>
          </a:p>
        </p:txBody>
      </p:sp>
      <p:cxnSp>
        <p:nvCxnSpPr>
          <p:cNvPr id="132" name="弧形接點 131"/>
          <p:cNvCxnSpPr>
            <a:cxnSpLocks/>
            <a:stCxn id="228" idx="2"/>
            <a:endCxn id="16" idx="1"/>
          </p:cNvCxnSpPr>
          <p:nvPr/>
        </p:nvCxnSpPr>
        <p:spPr>
          <a:xfrm flipV="1">
            <a:off x="6174175" y="1691826"/>
            <a:ext cx="940613" cy="93048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960486" y="1080632"/>
            <a:ext cx="852536" cy="1116581"/>
            <a:chOff x="1500848" y="4508291"/>
            <a:chExt cx="1342547" cy="1858068"/>
          </a:xfrm>
        </p:grpSpPr>
        <p:sp>
          <p:nvSpPr>
            <p:cNvPr id="14" name="圓角矩形 13"/>
            <p:cNvSpPr/>
            <p:nvPr/>
          </p:nvSpPr>
          <p:spPr>
            <a:xfrm>
              <a:off x="1500848" y="4508291"/>
              <a:ext cx="1342547" cy="1858068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2776" tIns="16388" rIns="32776" bIns="163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645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1557292" y="4592649"/>
                  <a:ext cx="1283688" cy="6089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TW" sz="1778" dirty="0">
                      <a:latin typeface="Times New Roman" charset="0"/>
                      <a:ea typeface="Times New Roman" charset="0"/>
                      <a:cs typeface="Times New Roman" charset="0"/>
                    </a:rPr>
                    <a:t>LR: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778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zh-TW" altLang="en-US" sz="1778" i="1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TW" sz="1778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1778" i="1">
                              <a:latin typeface="Cambria Math" charset="0"/>
                            </a:rPr>
                            <m:t>𝐿</m:t>
                          </m:r>
                        </m:sub>
                      </m:sSub>
                    </m:oMath>
                  </a14:m>
                  <a:endParaRPr kumimoji="1" lang="zh-TW" altLang="en-US" sz="1778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292" y="4592649"/>
                  <a:ext cx="1283688" cy="608939"/>
                </a:xfrm>
                <a:prstGeom prst="rect">
                  <a:avLst/>
                </a:prstGeom>
                <a:blipFill>
                  <a:blip r:embed="rId2"/>
                  <a:stretch>
                    <a:fillRect l="-3030" t="-3333" b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圓角矩形 11"/>
          <p:cNvSpPr/>
          <p:nvPr/>
        </p:nvSpPr>
        <p:spPr>
          <a:xfrm>
            <a:off x="1044548" y="2789217"/>
            <a:ext cx="887821" cy="1148088"/>
          </a:xfrm>
          <a:prstGeom prst="roundRect">
            <a:avLst/>
          </a:prstGeom>
          <a:noFill/>
          <a:ln w="127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776" tIns="16388" rIns="32776" bIns="163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64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074732" y="2800436"/>
                <a:ext cx="874470" cy="3659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1778" dirty="0">
                    <a:latin typeface="Times New Roman" charset="0"/>
                    <a:ea typeface="Times New Roman" charset="0"/>
                    <a:cs typeface="Times New Roman" charset="0"/>
                  </a:rPr>
                  <a:t>HR: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778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TW" altLang="en-US" sz="1778" i="1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TW" sz="1778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1778" i="1">
                            <a:latin typeface="Cambria Math" charset="0"/>
                          </a:rPr>
                          <m:t>𝐻</m:t>
                        </m:r>
                      </m:sub>
                    </m:sSub>
                  </m:oMath>
                </a14:m>
                <a:endParaRPr kumimoji="1" lang="zh-TW" altLang="en-US" sz="1778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32" y="2800436"/>
                <a:ext cx="874470" cy="365934"/>
              </a:xfrm>
              <a:prstGeom prst="rect">
                <a:avLst/>
              </a:prstGeom>
              <a:blipFill>
                <a:blip r:embed="rId3"/>
                <a:stretch>
                  <a:fillRect l="-4348" t="-6897" b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446" y="3176840"/>
            <a:ext cx="342908" cy="685815"/>
          </a:xfrm>
          <a:prstGeom prst="rect">
            <a:avLst/>
          </a:prstGeom>
          <a:ln>
            <a:noFill/>
          </a:ln>
        </p:spPr>
      </p:pic>
      <p:grpSp>
        <p:nvGrpSpPr>
          <p:cNvPr id="62" name="群組 61"/>
          <p:cNvGrpSpPr/>
          <p:nvPr/>
        </p:nvGrpSpPr>
        <p:grpSpPr>
          <a:xfrm>
            <a:off x="7114787" y="1111130"/>
            <a:ext cx="629437" cy="1161392"/>
            <a:chOff x="14546314" y="1360019"/>
            <a:chExt cx="882469" cy="1828924"/>
          </a:xfrm>
        </p:grpSpPr>
        <p:grpSp>
          <p:nvGrpSpPr>
            <p:cNvPr id="33" name="群組 32"/>
            <p:cNvGrpSpPr/>
            <p:nvPr/>
          </p:nvGrpSpPr>
          <p:grpSpPr>
            <a:xfrm>
              <a:off x="14546314" y="1360019"/>
              <a:ext cx="882469" cy="1828924"/>
              <a:chOff x="1274943" y="4979951"/>
              <a:chExt cx="882469" cy="1828924"/>
            </a:xfrm>
          </p:grpSpPr>
          <p:sp>
            <p:nvSpPr>
              <p:cNvPr id="16" name="圓角矩形 15"/>
              <p:cNvSpPr/>
              <p:nvPr/>
            </p:nvSpPr>
            <p:spPr>
              <a:xfrm>
                <a:off x="1274943" y="4979951"/>
                <a:ext cx="882469" cy="1828924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2776" tIns="16388" rIns="32776" bIns="1638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 sz="645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字方塊 16"/>
                  <p:cNvSpPr txBox="1"/>
                  <p:nvPr/>
                </p:nvSpPr>
                <p:spPr>
                  <a:xfrm>
                    <a:off x="1408182" y="5047112"/>
                    <a:ext cx="702360" cy="5762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sz="1778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TW" sz="1778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TW" sz="1778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TW" sz="1778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𝐻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778" dirty="0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7" name="文字方塊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8182" y="5047112"/>
                    <a:ext cx="702360" cy="57626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34" name="圖片 2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26712" y="1960313"/>
              <a:ext cx="540000" cy="1080000"/>
            </a:xfrm>
            <a:prstGeom prst="rect">
              <a:avLst/>
            </a:prstGeom>
          </p:spPr>
        </p:pic>
      </p:grpSp>
      <p:grpSp>
        <p:nvGrpSpPr>
          <p:cNvPr id="101" name="群組 100"/>
          <p:cNvGrpSpPr/>
          <p:nvPr/>
        </p:nvGrpSpPr>
        <p:grpSpPr>
          <a:xfrm>
            <a:off x="7159823" y="2706708"/>
            <a:ext cx="650588" cy="1115980"/>
            <a:chOff x="1278571" y="835899"/>
            <a:chExt cx="886285" cy="1682251"/>
          </a:xfrm>
        </p:grpSpPr>
        <p:sp>
          <p:nvSpPr>
            <p:cNvPr id="102" name="圓角矩形 101"/>
            <p:cNvSpPr/>
            <p:nvPr/>
          </p:nvSpPr>
          <p:spPr>
            <a:xfrm>
              <a:off x="1278571" y="835899"/>
              <a:ext cx="886285" cy="1682251"/>
            </a:xfrm>
            <a:prstGeom prst="roundRect">
              <a:avLst/>
            </a:prstGeom>
            <a:noFill/>
            <a:ln w="12700">
              <a:solidFill>
                <a:schemeClr val="accent4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2776" tIns="16388" rIns="32776" bIns="163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645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字方塊 102"/>
                <p:cNvSpPr txBox="1"/>
                <p:nvPr/>
              </p:nvSpPr>
              <p:spPr>
                <a:xfrm>
                  <a:off x="1389329" y="869364"/>
                  <a:ext cx="682464" cy="846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TW" sz="1778" dirty="0">
                      <a:latin typeface="Times New Roman" charset="0"/>
                      <a:ea typeface="Times New Roman" charset="0"/>
                      <a:cs typeface="Times New Roman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778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TW" sz="1778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1778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sz="1778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𝐻</m:t>
                          </m:r>
                        </m:sub>
                      </m:sSub>
                    </m:oMath>
                  </a14:m>
                  <a:endParaRPr kumimoji="1" lang="zh-TW" altLang="en-US" sz="1778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  <a:p>
                  <a:pPr algn="ctr"/>
                  <a:endParaRPr kumimoji="1" lang="zh-TW" altLang="en-US" sz="1270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103" name="文字方塊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9329" y="869364"/>
                  <a:ext cx="682464" cy="84622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5" name="弧形接點 124"/>
          <p:cNvCxnSpPr>
            <a:cxnSpLocks/>
            <a:stCxn id="14" idx="3"/>
            <a:endCxn id="128" idx="2"/>
          </p:cNvCxnSpPr>
          <p:nvPr/>
        </p:nvCxnSpPr>
        <p:spPr>
          <a:xfrm>
            <a:off x="1813022" y="1638923"/>
            <a:ext cx="820715" cy="97380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梯形 127"/>
          <p:cNvSpPr/>
          <p:nvPr/>
        </p:nvSpPr>
        <p:spPr>
          <a:xfrm rot="5400000">
            <a:off x="2441135" y="1880055"/>
            <a:ext cx="1850555" cy="1465351"/>
          </a:xfrm>
          <a:prstGeom prst="trapezoi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14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/>
              <p:cNvSpPr txBox="1"/>
              <p:nvPr/>
            </p:nvSpPr>
            <p:spPr>
              <a:xfrm>
                <a:off x="2680760" y="2426046"/>
                <a:ext cx="1488484" cy="405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32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 </a:t>
                </a:r>
                <a14:m>
                  <m:oMath xmlns:m="http://schemas.openxmlformats.org/officeDocument/2006/math">
                    <m:r>
                      <a:rPr kumimoji="1" lang="en-US" altLang="zh-TW" sz="2032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TW" sz="2032" i="1">
                        <a:latin typeface="Cambria Math" charset="0"/>
                        <a:ea typeface="Cambria Math" charset="0"/>
                        <a:cs typeface="Cambria Math" charset="0"/>
                      </a:rPr>
                      <m:t>ℰ</m:t>
                    </m:r>
                    <m:r>
                      <a:rPr kumimoji="1" lang="en-US" altLang="zh-TW" sz="2032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zh-TW" altLang="en-US" sz="2032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8" name="文字方塊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760" y="2426046"/>
                <a:ext cx="1488484" cy="405047"/>
              </a:xfrm>
              <a:prstGeom prst="rect">
                <a:avLst/>
              </a:prstGeom>
              <a:blipFill>
                <a:blip r:embed="rId8"/>
                <a:stretch>
                  <a:fillRect l="-4237" t="-6061" r="-847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弧形接點 152"/>
          <p:cNvCxnSpPr>
            <a:cxnSpLocks/>
            <a:stCxn id="228" idx="2"/>
            <a:endCxn id="102" idx="1"/>
          </p:cNvCxnSpPr>
          <p:nvPr/>
        </p:nvCxnSpPr>
        <p:spPr>
          <a:xfrm>
            <a:off x="6174175" y="2622307"/>
            <a:ext cx="985648" cy="64239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4" name="弧形接點 173"/>
          <p:cNvCxnSpPr>
            <a:cxnSpLocks/>
            <a:stCxn id="12" idx="3"/>
            <a:endCxn id="128" idx="2"/>
          </p:cNvCxnSpPr>
          <p:nvPr/>
        </p:nvCxnSpPr>
        <p:spPr>
          <a:xfrm flipV="1">
            <a:off x="1932369" y="2612730"/>
            <a:ext cx="701368" cy="75053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8" name="梯形 227"/>
          <p:cNvSpPr/>
          <p:nvPr/>
        </p:nvSpPr>
        <p:spPr>
          <a:xfrm rot="16200000">
            <a:off x="4516222" y="1889632"/>
            <a:ext cx="1850554" cy="1465351"/>
          </a:xfrm>
          <a:prstGeom prst="trapezoid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4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/>
              <p:cNvSpPr txBox="1"/>
              <p:nvPr/>
            </p:nvSpPr>
            <p:spPr>
              <a:xfrm>
                <a:off x="4771440" y="2438179"/>
                <a:ext cx="1481111" cy="405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32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Decoder</a:t>
                </a:r>
                <a:r>
                  <a:rPr lang="zh-TW" altLang="en-US" sz="2032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32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TW" sz="2032" i="1">
                        <a:latin typeface="Cambria Math" charset="0"/>
                        <a:ea typeface="Cambria Math" charset="0"/>
                        <a:cs typeface="Cambria Math" charset="0"/>
                      </a:rPr>
                      <m:t>𝒢</m:t>
                    </m:r>
                    <m:r>
                      <a:rPr kumimoji="1" lang="en-US" altLang="zh-TW" sz="2032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zh-TW" altLang="en-US" sz="2032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1" name="文字方塊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440" y="2438179"/>
                <a:ext cx="1481111" cy="405047"/>
              </a:xfrm>
              <a:prstGeom prst="rect">
                <a:avLst/>
              </a:prstGeom>
              <a:blipFill>
                <a:blip r:embed="rId9"/>
                <a:stretch>
                  <a:fillRect l="-4274" t="-9375" r="-855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3" name="群組 282"/>
          <p:cNvGrpSpPr/>
          <p:nvPr/>
        </p:nvGrpSpPr>
        <p:grpSpPr>
          <a:xfrm>
            <a:off x="8208881" y="4713127"/>
            <a:ext cx="2118257" cy="903885"/>
            <a:chOff x="11203615" y="4650549"/>
            <a:chExt cx="3226774" cy="1346030"/>
          </a:xfrm>
          <a:solidFill>
            <a:schemeClr val="bg2">
              <a:lumMod val="90000"/>
            </a:schemeClr>
          </a:solidFill>
        </p:grpSpPr>
        <p:sp>
          <p:nvSpPr>
            <p:cNvPr id="244" name="不規則四邊形 54"/>
            <p:cNvSpPr/>
            <p:nvPr/>
          </p:nvSpPr>
          <p:spPr>
            <a:xfrm rot="5400000">
              <a:off x="11960270" y="3893894"/>
              <a:ext cx="1332041" cy="2845351"/>
            </a:xfrm>
            <a:prstGeom prst="trapezoid">
              <a:avLst>
                <a:gd name="adj" fmla="val 243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645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文字方塊 244"/>
                <p:cNvSpPr txBox="1"/>
                <p:nvPr/>
              </p:nvSpPr>
              <p:spPr>
                <a:xfrm>
                  <a:off x="11324508" y="5044113"/>
                  <a:ext cx="3105881" cy="952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TW" sz="2032" dirty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Classifier  (</a:t>
                  </a:r>
                  <a14:m>
                    <m:oMath xmlns:m="http://schemas.openxmlformats.org/officeDocument/2006/math">
                      <m:r>
                        <a:rPr kumimoji="1" lang="en-US" altLang="zh-TW" sz="2032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𝒞</m:t>
                      </m:r>
                      <m:r>
                        <a:rPr kumimoji="1" lang="en-US" altLang="zh-TW" sz="2032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a14:m>
                  <a:endParaRPr kumimoji="1" lang="zh-TW" altLang="en-US" sz="2032" dirty="0">
                    <a:solidFill>
                      <a:schemeClr val="tx1"/>
                    </a:solidFill>
                  </a:endParaRPr>
                </a:p>
                <a:p>
                  <a:endParaRPr kumimoji="1" lang="zh-TW" altLang="en-US" sz="1524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45" name="文字方塊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4508" y="5044113"/>
                  <a:ext cx="3105881" cy="952466"/>
                </a:xfrm>
                <a:prstGeom prst="rect">
                  <a:avLst/>
                </a:prstGeom>
                <a:blipFill>
                  <a:blip r:embed="rId10"/>
                  <a:stretch>
                    <a:fillRect l="-3106" t="-5882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1" name="圓角矩形 250"/>
          <p:cNvSpPr/>
          <p:nvPr/>
        </p:nvSpPr>
        <p:spPr>
          <a:xfrm>
            <a:off x="1851960" y="4050656"/>
            <a:ext cx="712226" cy="1428339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43"/>
          </a:p>
        </p:txBody>
      </p:sp>
      <p:sp>
        <p:nvSpPr>
          <p:cNvPr id="263" name="Cube 82"/>
          <p:cNvSpPr/>
          <p:nvPr/>
        </p:nvSpPr>
        <p:spPr>
          <a:xfrm>
            <a:off x="1956457" y="4223548"/>
            <a:ext cx="512131" cy="535452"/>
          </a:xfrm>
          <a:prstGeom prst="cube">
            <a:avLst>
              <a:gd name="adj" fmla="val 34890"/>
            </a:avLst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3" dirty="0"/>
          </a:p>
        </p:txBody>
      </p:sp>
      <p:cxnSp>
        <p:nvCxnSpPr>
          <p:cNvPr id="278" name="肘形接點 277"/>
          <p:cNvCxnSpPr>
            <a:cxnSpLocks/>
            <a:stCxn id="146" idx="3"/>
            <a:endCxn id="251" idx="1"/>
          </p:cNvCxnSpPr>
          <p:nvPr/>
        </p:nvCxnSpPr>
        <p:spPr>
          <a:xfrm rot="5400000">
            <a:off x="2288017" y="2706992"/>
            <a:ext cx="1621777" cy="2493890"/>
          </a:xfrm>
          <a:prstGeom prst="bentConnector4">
            <a:avLst>
              <a:gd name="adj1" fmla="val 52647"/>
              <a:gd name="adj2" fmla="val 11203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1" name="圓角矩形 290"/>
          <p:cNvSpPr/>
          <p:nvPr/>
        </p:nvSpPr>
        <p:spPr>
          <a:xfrm>
            <a:off x="6735768" y="4092864"/>
            <a:ext cx="430091" cy="143029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43"/>
          </a:p>
        </p:txBody>
      </p:sp>
      <p:sp>
        <p:nvSpPr>
          <p:cNvPr id="252" name="不規則四邊形 54"/>
          <p:cNvSpPr/>
          <p:nvPr/>
        </p:nvSpPr>
        <p:spPr>
          <a:xfrm rot="5400000">
            <a:off x="2762523" y="4401275"/>
            <a:ext cx="874355" cy="712226"/>
          </a:xfrm>
          <a:prstGeom prst="trapezoid">
            <a:avLst>
              <a:gd name="adj" fmla="val 2438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645" dirty="0"/>
          </a:p>
        </p:txBody>
      </p:sp>
      <p:cxnSp>
        <p:nvCxnSpPr>
          <p:cNvPr id="339" name="直線單箭頭接點 338"/>
          <p:cNvCxnSpPr>
            <a:cxnSpLocks/>
            <a:stCxn id="251" idx="3"/>
            <a:endCxn id="252" idx="2"/>
          </p:cNvCxnSpPr>
          <p:nvPr/>
        </p:nvCxnSpPr>
        <p:spPr>
          <a:xfrm flipV="1">
            <a:off x="2564186" y="4757388"/>
            <a:ext cx="279401" cy="743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直線單箭頭接點 349"/>
          <p:cNvCxnSpPr>
            <a:cxnSpLocks/>
          </p:cNvCxnSpPr>
          <p:nvPr/>
        </p:nvCxnSpPr>
        <p:spPr>
          <a:xfrm>
            <a:off x="7173530" y="5143492"/>
            <a:ext cx="103954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8659232" y="1161509"/>
            <a:ext cx="2682401" cy="365934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TW" sz="1778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HR Adversarial Learning</a:t>
            </a:r>
          </a:p>
        </p:txBody>
      </p:sp>
      <p:sp>
        <p:nvSpPr>
          <p:cNvPr id="142" name="文字方塊 141"/>
          <p:cNvSpPr txBox="1"/>
          <p:nvPr/>
        </p:nvSpPr>
        <p:spPr>
          <a:xfrm>
            <a:off x="5191056" y="4038114"/>
            <a:ext cx="1500692" cy="639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778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</a:t>
            </a:r>
            <a:br>
              <a:rPr lang="en-US" altLang="zh-TW" sz="1778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1778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Re-ID</a:t>
            </a:r>
            <a:endParaRPr lang="zh-TW" altLang="en-US" sz="1778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6" name="弧形接點 125"/>
          <p:cNvCxnSpPr>
            <a:cxnSpLocks/>
            <a:stCxn id="150" idx="6"/>
            <a:endCxn id="158" idx="2"/>
          </p:cNvCxnSpPr>
          <p:nvPr/>
        </p:nvCxnSpPr>
        <p:spPr>
          <a:xfrm>
            <a:off x="8402948" y="2411824"/>
            <a:ext cx="634960" cy="689156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8" name="梯形 157"/>
          <p:cNvSpPr/>
          <p:nvPr/>
        </p:nvSpPr>
        <p:spPr>
          <a:xfrm rot="5400000">
            <a:off x="9073003" y="2341013"/>
            <a:ext cx="1449742" cy="1519933"/>
          </a:xfrm>
          <a:prstGeom prst="trapezoid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4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字方塊 167"/>
              <p:cNvSpPr txBox="1"/>
              <p:nvPr/>
            </p:nvSpPr>
            <p:spPr>
              <a:xfrm>
                <a:off x="9059530" y="2775377"/>
                <a:ext cx="1476687" cy="717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2032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HR Encoder</a:t>
                </a:r>
                <a:br>
                  <a:rPr lang="en-US" altLang="zh-TW" sz="2032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sz="2032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kumimoji="1" lang="en-US" altLang="zh-TW" sz="2032" i="1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r>
                  <a:rPr lang="en-US" altLang="zh-TW" sz="2032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TW" altLang="en-US" sz="2032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8" name="文字方塊 1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530" y="2775377"/>
                <a:ext cx="1476687" cy="717761"/>
              </a:xfrm>
              <a:prstGeom prst="rect">
                <a:avLst/>
              </a:prstGeom>
              <a:blipFill>
                <a:blip r:embed="rId11"/>
                <a:stretch>
                  <a:fillRect l="-3390" t="-3509" r="-3390" b="-14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文字方塊 156"/>
              <p:cNvSpPr txBox="1"/>
              <p:nvPr/>
            </p:nvSpPr>
            <p:spPr>
              <a:xfrm>
                <a:off x="6825840" y="4101232"/>
                <a:ext cx="255704" cy="365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778" b="1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𝒗</m:t>
                      </m:r>
                    </m:oMath>
                  </m:oMathPara>
                </a14:m>
                <a:endParaRPr kumimoji="1" lang="zh-TW" altLang="en-US" sz="1778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57" name="文字方塊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840" y="4101232"/>
                <a:ext cx="255704" cy="365934"/>
              </a:xfrm>
              <a:prstGeom prst="rect">
                <a:avLst/>
              </a:prstGeom>
              <a:blipFill>
                <a:blip r:embed="rId12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0" name="圖片 1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834" y="1611537"/>
            <a:ext cx="250496" cy="446029"/>
          </a:xfrm>
          <a:prstGeom prst="rect">
            <a:avLst/>
          </a:prstGeom>
        </p:spPr>
      </p:pic>
      <p:sp>
        <p:nvSpPr>
          <p:cNvPr id="115" name="文字方塊 114"/>
          <p:cNvSpPr txBox="1"/>
          <p:nvPr/>
        </p:nvSpPr>
        <p:spPr>
          <a:xfrm>
            <a:off x="2422756" y="1340207"/>
            <a:ext cx="3941024" cy="4050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sz="2032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Cross-Resolution GAN (CRGAN)</a:t>
            </a:r>
            <a:endParaRPr kumimoji="1" lang="zh-TW" altLang="en-US" sz="2032" b="1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30" name="群組 129"/>
          <p:cNvGrpSpPr/>
          <p:nvPr/>
        </p:nvGrpSpPr>
        <p:grpSpPr>
          <a:xfrm>
            <a:off x="9043928" y="1576201"/>
            <a:ext cx="560815" cy="669631"/>
            <a:chOff x="3975659" y="5119116"/>
            <a:chExt cx="883154" cy="1414064"/>
          </a:xfrm>
        </p:grpSpPr>
        <p:sp>
          <p:nvSpPr>
            <p:cNvPr id="136" name="不規則四邊形 54"/>
            <p:cNvSpPr/>
            <p:nvPr/>
          </p:nvSpPr>
          <p:spPr>
            <a:xfrm rot="5400000">
              <a:off x="3710204" y="5384571"/>
              <a:ext cx="1414064" cy="883154"/>
            </a:xfrm>
            <a:prstGeom prst="trapezoid">
              <a:avLst>
                <a:gd name="adj" fmla="val 2438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645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字方塊 136"/>
                <p:cNvSpPr txBox="1"/>
                <p:nvPr/>
              </p:nvSpPr>
              <p:spPr>
                <a:xfrm>
                  <a:off x="4042217" y="5389148"/>
                  <a:ext cx="705065" cy="8553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32" i="1" dirty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32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032" dirty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TW" altLang="en-US" sz="2032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7" name="文字方塊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2217" y="5389148"/>
                  <a:ext cx="705065" cy="855340"/>
                </a:xfrm>
                <a:prstGeom prst="rect">
                  <a:avLst/>
                </a:prstGeom>
                <a:blipFill>
                  <a:blip r:embed="rId13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153"/>
              <p:cNvSpPr txBox="1"/>
              <p:nvPr/>
            </p:nvSpPr>
            <p:spPr>
              <a:xfrm>
                <a:off x="2985192" y="4576950"/>
                <a:ext cx="558102" cy="405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32" i="1" dirty="0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32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032" dirty="0">
                              <a:latin typeface="Cambria Math" charset="0"/>
                              <a:cs typeface="Times New Roman" panose="02020603050405020304" pitchFamily="18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zh-TW" altLang="en-US" sz="2032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4" name="文字方塊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192" y="4576950"/>
                <a:ext cx="558102" cy="405047"/>
              </a:xfrm>
              <a:prstGeom prst="rect">
                <a:avLst/>
              </a:prstGeom>
              <a:blipFill>
                <a:blip r:embed="rId1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立方體 138"/>
          <p:cNvSpPr/>
          <p:nvPr/>
        </p:nvSpPr>
        <p:spPr>
          <a:xfrm>
            <a:off x="6875382" y="4872472"/>
            <a:ext cx="148267" cy="477211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143"/>
          </a:p>
        </p:txBody>
      </p:sp>
      <p:cxnSp>
        <p:nvCxnSpPr>
          <p:cNvPr id="44" name="曲線接點 43"/>
          <p:cNvCxnSpPr>
            <a:cxnSpLocks/>
          </p:cNvCxnSpPr>
          <p:nvPr/>
        </p:nvCxnSpPr>
        <p:spPr>
          <a:xfrm>
            <a:off x="4307257" y="4003236"/>
            <a:ext cx="2537626" cy="1126374"/>
          </a:xfrm>
          <a:prstGeom prst="curvedConnector3">
            <a:avLst>
              <a:gd name="adj1" fmla="val 38305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曲線接點 48"/>
          <p:cNvCxnSpPr>
            <a:cxnSpLocks/>
            <a:stCxn id="114" idx="3"/>
            <a:endCxn id="138" idx="4"/>
          </p:cNvCxnSpPr>
          <p:nvPr/>
        </p:nvCxnSpPr>
        <p:spPr>
          <a:xfrm rot="5400000">
            <a:off x="8492574" y="2162048"/>
            <a:ext cx="1019365" cy="4031349"/>
          </a:xfrm>
          <a:prstGeom prst="curvedConnector2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弧形接點 125"/>
          <p:cNvCxnSpPr>
            <a:cxnSpLocks/>
            <a:stCxn id="150" idx="6"/>
            <a:endCxn id="136" idx="2"/>
          </p:cNvCxnSpPr>
          <p:nvPr/>
        </p:nvCxnSpPr>
        <p:spPr>
          <a:xfrm flipV="1">
            <a:off x="8402947" y="1911016"/>
            <a:ext cx="640981" cy="50080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3" name="圖片 1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051" y="3051940"/>
            <a:ext cx="342908" cy="685815"/>
          </a:xfrm>
          <a:prstGeom prst="rect">
            <a:avLst/>
          </a:prstGeom>
          <a:ln>
            <a:noFill/>
          </a:ln>
        </p:spPr>
      </p:pic>
      <p:sp>
        <p:nvSpPr>
          <p:cNvPr id="138" name="立方體 137"/>
          <p:cNvSpPr/>
          <p:nvPr/>
        </p:nvSpPr>
        <p:spPr>
          <a:xfrm>
            <a:off x="6875382" y="4433011"/>
            <a:ext cx="148267" cy="47171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zh-TW" altLang="en-US" sz="1143" dirty="0"/>
          </a:p>
        </p:txBody>
      </p:sp>
      <p:sp>
        <p:nvSpPr>
          <p:cNvPr id="155" name="文字方塊 154">
            <a:extLst>
              <a:ext uri="{FF2B5EF4-FFF2-40B4-BE49-F238E27FC236}">
                <a16:creationId xmlns="" xmlns:a16="http://schemas.microsoft.com/office/drawing/2014/main" id="{DBA9DEF2-52BD-2949-BB83-8CE1BEDC7A50}"/>
              </a:ext>
            </a:extLst>
          </p:cNvPr>
          <p:cNvSpPr txBox="1"/>
          <p:nvPr/>
        </p:nvSpPr>
        <p:spPr>
          <a:xfrm>
            <a:off x="6653513" y="2327520"/>
            <a:ext cx="1804570" cy="3659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sz="1778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HR Image Space</a:t>
            </a:r>
            <a:endParaRPr kumimoji="1" lang="zh-TW" altLang="en-US" sz="1778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1" name="文字方塊 160">
            <a:extLst>
              <a:ext uri="{FF2B5EF4-FFF2-40B4-BE49-F238E27FC236}">
                <a16:creationId xmlns="" xmlns:a16="http://schemas.microsoft.com/office/drawing/2014/main" id="{C498F5F4-E53A-2B4D-9539-2DB0F78864E7}"/>
              </a:ext>
            </a:extLst>
          </p:cNvPr>
          <p:cNvSpPr txBox="1"/>
          <p:nvPr/>
        </p:nvSpPr>
        <p:spPr>
          <a:xfrm>
            <a:off x="663479" y="2158750"/>
            <a:ext cx="1527931" cy="6395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sz="1778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HR/LR</a:t>
            </a:r>
            <a:br>
              <a:rPr kumimoji="1" lang="en-US" altLang="zh-TW" sz="1778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kumimoji="1" lang="en-US" altLang="zh-TW" sz="1778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Image Space</a:t>
            </a:r>
            <a:endParaRPr kumimoji="1" lang="zh-TW" altLang="en-US" sz="1778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="" xmlns:a16="http://schemas.microsoft.com/office/drawing/2014/main" id="{A78C1609-3CF4-894C-8661-56C8B4032AC6}"/>
              </a:ext>
            </a:extLst>
          </p:cNvPr>
          <p:cNvGrpSpPr/>
          <p:nvPr/>
        </p:nvGrpSpPr>
        <p:grpSpPr>
          <a:xfrm>
            <a:off x="10397467" y="4937235"/>
            <a:ext cx="838183" cy="446274"/>
            <a:chOff x="15591659" y="7683744"/>
            <a:chExt cx="1319944" cy="702779"/>
          </a:xfrm>
        </p:grpSpPr>
        <p:sp>
          <p:nvSpPr>
            <p:cNvPr id="80" name="圓角矩形 79">
              <a:extLst>
                <a:ext uri="{FF2B5EF4-FFF2-40B4-BE49-F238E27FC236}">
                  <a16:creationId xmlns="" xmlns:a16="http://schemas.microsoft.com/office/drawing/2014/main" id="{A8AD420C-0251-CA44-BF79-E1126EF1F154}"/>
                </a:ext>
              </a:extLst>
            </p:cNvPr>
            <p:cNvSpPr/>
            <p:nvPr/>
          </p:nvSpPr>
          <p:spPr>
            <a:xfrm>
              <a:off x="15591659" y="7683744"/>
              <a:ext cx="1319944" cy="7027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8066" tIns="29033" rIns="58066" bIns="2903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1143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>
                  <a:extLst>
                    <a:ext uri="{FF2B5EF4-FFF2-40B4-BE49-F238E27FC236}">
                      <a16:creationId xmlns="" xmlns:a16="http://schemas.microsoft.com/office/drawing/2014/main" id="{6ED6C059-2FC6-2A4B-B2AC-B96A29A55509}"/>
                    </a:ext>
                  </a:extLst>
                </p:cNvPr>
                <p:cNvSpPr/>
                <p:nvPr/>
              </p:nvSpPr>
              <p:spPr>
                <a:xfrm>
                  <a:off x="15761610" y="7777292"/>
                  <a:ext cx="980043" cy="5762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778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778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TW" sz="1778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sz="1778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l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sz="1778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TW" altLang="en-US" sz="1778" dirty="0"/>
                </a:p>
              </p:txBody>
            </p:sp>
          </mc:Choice>
          <mc:Fallback xmlns=""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6ED6C059-2FC6-2A4B-B2AC-B96A29A555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61610" y="7777292"/>
                  <a:ext cx="980043" cy="57626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群組 93">
            <a:extLst>
              <a:ext uri="{FF2B5EF4-FFF2-40B4-BE49-F238E27FC236}">
                <a16:creationId xmlns="" xmlns:a16="http://schemas.microsoft.com/office/drawing/2014/main" id="{18A192C9-000F-134E-827C-4FBDA836374C}"/>
              </a:ext>
            </a:extLst>
          </p:cNvPr>
          <p:cNvGrpSpPr/>
          <p:nvPr/>
        </p:nvGrpSpPr>
        <p:grpSpPr>
          <a:xfrm>
            <a:off x="9889361" y="1687452"/>
            <a:ext cx="838183" cy="455494"/>
            <a:chOff x="12451779" y="9363096"/>
            <a:chExt cx="1319944" cy="717298"/>
          </a:xfrm>
        </p:grpSpPr>
        <p:sp>
          <p:nvSpPr>
            <p:cNvPr id="95" name="圓角矩形 94">
              <a:extLst>
                <a:ext uri="{FF2B5EF4-FFF2-40B4-BE49-F238E27FC236}">
                  <a16:creationId xmlns="" xmlns:a16="http://schemas.microsoft.com/office/drawing/2014/main" id="{289DACA8-7347-F34C-B769-3ED9669193A0}"/>
                </a:ext>
              </a:extLst>
            </p:cNvPr>
            <p:cNvSpPr/>
            <p:nvPr/>
          </p:nvSpPr>
          <p:spPr>
            <a:xfrm>
              <a:off x="12451779" y="9363096"/>
              <a:ext cx="1319944" cy="70447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8066" tIns="29033" rIns="58066" bIns="2903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1143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 95">
                  <a:extLst>
                    <a:ext uri="{FF2B5EF4-FFF2-40B4-BE49-F238E27FC236}">
                      <a16:creationId xmlns="" xmlns:a16="http://schemas.microsoft.com/office/drawing/2014/main" id="{F0ACBD80-64D0-584D-AC35-9104B6825173}"/>
                    </a:ext>
                  </a:extLst>
                </p:cNvPr>
                <p:cNvSpPr/>
                <p:nvPr/>
              </p:nvSpPr>
              <p:spPr>
                <a:xfrm>
                  <a:off x="12663311" y="9409319"/>
                  <a:ext cx="948237" cy="6710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1778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1778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778">
                                <a:latin typeface="Cambria Math" panose="02040503050406030204" pitchFamily="18" charset="0"/>
                              </a:rPr>
                              <m:t>adv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TW" sz="1778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78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sz="1778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zh-TW" altLang="en-US" sz="1778" dirty="0"/>
                </a:p>
              </p:txBody>
            </p:sp>
          </mc:Choice>
          <mc:Fallback xmlns="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F0ACBD80-64D0-584D-AC35-9104B68251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63311" y="9409319"/>
                  <a:ext cx="948237" cy="6710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群組 96">
            <a:extLst>
              <a:ext uri="{FF2B5EF4-FFF2-40B4-BE49-F238E27FC236}">
                <a16:creationId xmlns="" xmlns:a16="http://schemas.microsoft.com/office/drawing/2014/main" id="{402D6665-9197-614B-BF43-1293B237C2C9}"/>
              </a:ext>
            </a:extLst>
          </p:cNvPr>
          <p:cNvGrpSpPr/>
          <p:nvPr/>
        </p:nvGrpSpPr>
        <p:grpSpPr>
          <a:xfrm>
            <a:off x="3859359" y="4566702"/>
            <a:ext cx="838183" cy="455494"/>
            <a:chOff x="12451779" y="9363096"/>
            <a:chExt cx="1319944" cy="717298"/>
          </a:xfrm>
          <a:solidFill>
            <a:schemeClr val="bg1"/>
          </a:solidFill>
        </p:grpSpPr>
        <p:sp>
          <p:nvSpPr>
            <p:cNvPr id="98" name="圓角矩形 97">
              <a:extLst>
                <a:ext uri="{FF2B5EF4-FFF2-40B4-BE49-F238E27FC236}">
                  <a16:creationId xmlns="" xmlns:a16="http://schemas.microsoft.com/office/drawing/2014/main" id="{607E2A8D-C5C7-4941-B41E-79564A10E063}"/>
                </a:ext>
              </a:extLst>
            </p:cNvPr>
            <p:cNvSpPr/>
            <p:nvPr/>
          </p:nvSpPr>
          <p:spPr>
            <a:xfrm>
              <a:off x="12451779" y="9363096"/>
              <a:ext cx="1319944" cy="70447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8066" tIns="29033" rIns="58066" bIns="2903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1143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矩形 98">
                  <a:extLst>
                    <a:ext uri="{FF2B5EF4-FFF2-40B4-BE49-F238E27FC236}">
                      <a16:creationId xmlns="" xmlns:a16="http://schemas.microsoft.com/office/drawing/2014/main" id="{F95478F5-2531-CA4A-96A5-31A2E940581C}"/>
                    </a:ext>
                  </a:extLst>
                </p:cNvPr>
                <p:cNvSpPr/>
                <p:nvPr/>
              </p:nvSpPr>
              <p:spPr>
                <a:xfrm>
                  <a:off x="12663311" y="9409319"/>
                  <a:ext cx="948237" cy="6710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1778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1778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778">
                                <a:latin typeface="Cambria Math" panose="02040503050406030204" pitchFamily="18" charset="0"/>
                              </a:rPr>
                              <m:t>adv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TW" sz="1778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78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sz="1778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zh-TW" altLang="en-US" sz="1778" dirty="0"/>
                </a:p>
              </p:txBody>
            </p:sp>
          </mc:Choice>
          <mc:Fallback xmlns="">
            <p:sp>
              <p:nvSpPr>
                <p:cNvPr id="99" name="矩形 98">
                  <a:extLst>
                    <a:ext uri="{FF2B5EF4-FFF2-40B4-BE49-F238E27FC236}">
                      <a16:creationId xmlns:a16="http://schemas.microsoft.com/office/drawing/2014/main" id="{F95478F5-2531-CA4A-96A5-31A2E94058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63311" y="9409319"/>
                  <a:ext cx="948237" cy="671075"/>
                </a:xfrm>
                <a:prstGeom prst="rect">
                  <a:avLst/>
                </a:prstGeom>
                <a:blipFill>
                  <a:blip r:embed="rId17"/>
                  <a:stretch>
                    <a:fillRect b="-294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群組 103">
            <a:extLst>
              <a:ext uri="{FF2B5EF4-FFF2-40B4-BE49-F238E27FC236}">
                <a16:creationId xmlns="" xmlns:a16="http://schemas.microsoft.com/office/drawing/2014/main" id="{061C7CAB-8651-9B4B-BBBF-6339575A9EFF}"/>
              </a:ext>
            </a:extLst>
          </p:cNvPr>
          <p:cNvGrpSpPr/>
          <p:nvPr/>
        </p:nvGrpSpPr>
        <p:grpSpPr>
          <a:xfrm>
            <a:off x="8078895" y="3430726"/>
            <a:ext cx="838183" cy="446274"/>
            <a:chOff x="15591659" y="7683744"/>
            <a:chExt cx="1319944" cy="702779"/>
          </a:xfrm>
        </p:grpSpPr>
        <p:sp>
          <p:nvSpPr>
            <p:cNvPr id="105" name="圓角矩形 104">
              <a:extLst>
                <a:ext uri="{FF2B5EF4-FFF2-40B4-BE49-F238E27FC236}">
                  <a16:creationId xmlns="" xmlns:a16="http://schemas.microsoft.com/office/drawing/2014/main" id="{33A7929D-BE32-2D43-8203-020E6FD54F01}"/>
                </a:ext>
              </a:extLst>
            </p:cNvPr>
            <p:cNvSpPr/>
            <p:nvPr/>
          </p:nvSpPr>
          <p:spPr>
            <a:xfrm>
              <a:off x="15591659" y="7683744"/>
              <a:ext cx="1319944" cy="7027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8066" tIns="29033" rIns="58066" bIns="2903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1143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矩形 105">
                  <a:extLst>
                    <a:ext uri="{FF2B5EF4-FFF2-40B4-BE49-F238E27FC236}">
                      <a16:creationId xmlns="" xmlns:a16="http://schemas.microsoft.com/office/drawing/2014/main" id="{3E640A8C-98E9-C640-ACDA-1481C078BAC4}"/>
                    </a:ext>
                  </a:extLst>
                </p:cNvPr>
                <p:cNvSpPr/>
                <p:nvPr/>
              </p:nvSpPr>
              <p:spPr>
                <a:xfrm>
                  <a:off x="15761610" y="7776345"/>
                  <a:ext cx="980043" cy="5762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778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778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TW" sz="1778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rec</m:t>
                            </m:r>
                          </m:sub>
                        </m:sSub>
                      </m:oMath>
                    </m:oMathPara>
                  </a14:m>
                  <a:endParaRPr lang="zh-TW" altLang="en-US" sz="1778" dirty="0"/>
                </a:p>
              </p:txBody>
            </p:sp>
          </mc:Choice>
          <mc:Fallback xmlns=""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3E640A8C-98E9-C640-ACDA-1481C078BA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61610" y="7776345"/>
                  <a:ext cx="980043" cy="57626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7" name="直線單箭頭接點 349">
            <a:extLst>
              <a:ext uri="{FF2B5EF4-FFF2-40B4-BE49-F238E27FC236}">
                <a16:creationId xmlns="" xmlns:a16="http://schemas.microsoft.com/office/drawing/2014/main" id="{7F05F449-2144-354B-B59E-120627A12EA9}"/>
              </a:ext>
            </a:extLst>
          </p:cNvPr>
          <p:cNvCxnSpPr>
            <a:cxnSpLocks/>
          </p:cNvCxnSpPr>
          <p:nvPr/>
        </p:nvCxnSpPr>
        <p:spPr>
          <a:xfrm>
            <a:off x="4087858" y="2657708"/>
            <a:ext cx="644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線單箭頭接點 349">
            <a:extLst>
              <a:ext uri="{FF2B5EF4-FFF2-40B4-BE49-F238E27FC236}">
                <a16:creationId xmlns="" xmlns:a16="http://schemas.microsoft.com/office/drawing/2014/main" id="{3DC28EC4-362A-0540-8BC2-65DB3B931B96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10557841" y="3162520"/>
            <a:ext cx="373515" cy="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立方體 145">
            <a:extLst>
              <a:ext uri="{FF2B5EF4-FFF2-40B4-BE49-F238E27FC236}">
                <a16:creationId xmlns="" xmlns:a16="http://schemas.microsoft.com/office/drawing/2014/main" id="{5E1E5F7F-134B-074B-B575-B77DA25BBD33}"/>
              </a:ext>
            </a:extLst>
          </p:cNvPr>
          <p:cNvSpPr/>
          <p:nvPr/>
        </p:nvSpPr>
        <p:spPr>
          <a:xfrm>
            <a:off x="4215218" y="2043293"/>
            <a:ext cx="348351" cy="1099756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14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/>
              <p:cNvSpPr txBox="1"/>
              <p:nvPr/>
            </p:nvSpPr>
            <p:spPr>
              <a:xfrm>
                <a:off x="4268381" y="2485497"/>
                <a:ext cx="182999" cy="273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778" i="1"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kumimoji="1" lang="zh-TW" altLang="en-US" sz="1778" dirty="0"/>
              </a:p>
            </p:txBody>
          </p:sp>
        </mc:Choice>
        <mc:Fallback xmlns="">
          <p:sp>
            <p:nvSpPr>
              <p:cNvPr id="165" name="文字方塊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381" y="2485497"/>
                <a:ext cx="182999" cy="273601"/>
              </a:xfrm>
              <a:prstGeom prst="rect">
                <a:avLst/>
              </a:prstGeom>
              <a:blipFill>
                <a:blip r:embed="rId19"/>
                <a:stretch>
                  <a:fillRect l="-46667" r="-33333" b="-36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立方體 113">
            <a:extLst>
              <a:ext uri="{FF2B5EF4-FFF2-40B4-BE49-F238E27FC236}">
                <a16:creationId xmlns="" xmlns:a16="http://schemas.microsoft.com/office/drawing/2014/main" id="{4912CA2B-8822-F041-861D-885657DCE93C}"/>
              </a:ext>
            </a:extLst>
          </p:cNvPr>
          <p:cNvSpPr/>
          <p:nvPr/>
        </p:nvSpPr>
        <p:spPr>
          <a:xfrm>
            <a:off x="10887299" y="2568283"/>
            <a:ext cx="348351" cy="1099756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14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10931356" y="3025719"/>
                <a:ext cx="194669" cy="273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778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zh-TW" altLang="en-US" sz="1778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356" y="3025719"/>
                <a:ext cx="194669" cy="273601"/>
              </a:xfrm>
              <a:prstGeom prst="rect">
                <a:avLst/>
              </a:prstGeom>
              <a:blipFill>
                <a:blip r:embed="rId20"/>
                <a:stretch>
                  <a:fillRect l="-25000" r="-18750" b="-217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直線單箭頭接點 349">
            <a:extLst>
              <a:ext uri="{FF2B5EF4-FFF2-40B4-BE49-F238E27FC236}">
                <a16:creationId xmlns="" xmlns:a16="http://schemas.microsoft.com/office/drawing/2014/main" id="{2723DD1E-99FA-FB44-BEF0-239CF9153101}"/>
              </a:ext>
            </a:extLst>
          </p:cNvPr>
          <p:cNvCxnSpPr>
            <a:cxnSpLocks/>
          </p:cNvCxnSpPr>
          <p:nvPr/>
        </p:nvCxnSpPr>
        <p:spPr>
          <a:xfrm>
            <a:off x="9604743" y="1911016"/>
            <a:ext cx="28461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線單箭頭接點 349">
            <a:extLst>
              <a:ext uri="{FF2B5EF4-FFF2-40B4-BE49-F238E27FC236}">
                <a16:creationId xmlns="" xmlns:a16="http://schemas.microsoft.com/office/drawing/2014/main" id="{7AC09F89-4DB9-8940-BA31-4E9F70C24DAC}"/>
              </a:ext>
            </a:extLst>
          </p:cNvPr>
          <p:cNvCxnSpPr>
            <a:cxnSpLocks/>
          </p:cNvCxnSpPr>
          <p:nvPr/>
        </p:nvCxnSpPr>
        <p:spPr>
          <a:xfrm>
            <a:off x="10076748" y="5190011"/>
            <a:ext cx="28461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線單箭頭接點 349">
            <a:extLst>
              <a:ext uri="{FF2B5EF4-FFF2-40B4-BE49-F238E27FC236}">
                <a16:creationId xmlns="" xmlns:a16="http://schemas.microsoft.com/office/drawing/2014/main" id="{1D6E3CCF-F93A-964E-BEF7-B8E67827DA47}"/>
              </a:ext>
            </a:extLst>
          </p:cNvPr>
          <p:cNvCxnSpPr>
            <a:cxnSpLocks/>
          </p:cNvCxnSpPr>
          <p:nvPr/>
        </p:nvCxnSpPr>
        <p:spPr>
          <a:xfrm>
            <a:off x="3555813" y="4795833"/>
            <a:ext cx="28461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文字方塊 132"/>
          <p:cNvSpPr txBox="1"/>
          <p:nvPr/>
        </p:nvSpPr>
        <p:spPr>
          <a:xfrm>
            <a:off x="1508492" y="5363241"/>
            <a:ext cx="3435812" cy="365934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TW" sz="1778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Resolution Adversarial Learning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="" xmlns:a16="http://schemas.microsoft.com/office/drawing/2014/main" id="{8282AC36-FDEB-E24C-9B83-82304B0F809D}"/>
                  </a:ext>
                </a:extLst>
              </p:cNvPr>
              <p:cNvSpPr txBox="1"/>
              <p:nvPr/>
            </p:nvSpPr>
            <p:spPr>
              <a:xfrm>
                <a:off x="1959393" y="4371953"/>
                <a:ext cx="467885" cy="3659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778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1778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TW" sz="1778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kumimoji="1" lang="zh-TW" altLang="en-US" sz="1778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8282AC36-FDEB-E24C-9B83-82304B0F8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393" y="4371953"/>
                <a:ext cx="467885" cy="365934"/>
              </a:xfrm>
              <a:prstGeom prst="rect">
                <a:avLst/>
              </a:prstGeom>
              <a:blipFill>
                <a:blip r:embed="rId21"/>
                <a:stretch>
                  <a:fillRect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>
                <a:extLst>
                  <a:ext uri="{FF2B5EF4-FFF2-40B4-BE49-F238E27FC236}">
                    <a16:creationId xmlns="" xmlns:a16="http://schemas.microsoft.com/office/drawing/2014/main" id="{D7C25EFF-8899-5640-B950-A1A3889F89FD}"/>
                  </a:ext>
                </a:extLst>
              </p:cNvPr>
              <p:cNvSpPr txBox="1"/>
              <p:nvPr/>
            </p:nvSpPr>
            <p:spPr>
              <a:xfrm>
                <a:off x="1944113" y="4922049"/>
                <a:ext cx="437107" cy="3659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778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1778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TW" sz="1778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1" lang="zh-TW" altLang="en-US" sz="1778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D7C25EFF-8899-5640-B950-A1A3889F8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113" y="4922049"/>
                <a:ext cx="437107" cy="365934"/>
              </a:xfrm>
              <a:prstGeom prst="rect">
                <a:avLst/>
              </a:prstGeom>
              <a:blipFill>
                <a:blip r:embed="rId22"/>
                <a:stretch>
                  <a:fillRect b="-137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3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圓角矩形 140"/>
          <p:cNvSpPr/>
          <p:nvPr/>
        </p:nvSpPr>
        <p:spPr>
          <a:xfrm>
            <a:off x="5097294" y="3025719"/>
            <a:ext cx="6272864" cy="2655693"/>
          </a:xfrm>
          <a:prstGeom prst="roundRect">
            <a:avLst>
              <a:gd name="adj" fmla="val 7152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43" dirty="0"/>
          </a:p>
        </p:txBody>
      </p:sp>
      <p:sp>
        <p:nvSpPr>
          <p:cNvPr id="88" name="圓角矩形 87"/>
          <p:cNvSpPr/>
          <p:nvPr/>
        </p:nvSpPr>
        <p:spPr>
          <a:xfrm>
            <a:off x="8502909" y="3215195"/>
            <a:ext cx="518044" cy="143029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43"/>
          </a:p>
        </p:txBody>
      </p:sp>
      <p:sp>
        <p:nvSpPr>
          <p:cNvPr id="87" name="圓角矩形 86"/>
          <p:cNvSpPr/>
          <p:nvPr/>
        </p:nvSpPr>
        <p:spPr>
          <a:xfrm>
            <a:off x="5433724" y="3211140"/>
            <a:ext cx="518044" cy="143029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43"/>
          </a:p>
        </p:txBody>
      </p:sp>
      <p:grpSp>
        <p:nvGrpSpPr>
          <p:cNvPr id="283" name="群組 282"/>
          <p:cNvGrpSpPr/>
          <p:nvPr/>
        </p:nvGrpSpPr>
        <p:grpSpPr>
          <a:xfrm>
            <a:off x="8208881" y="4713127"/>
            <a:ext cx="2118257" cy="903885"/>
            <a:chOff x="11203615" y="4650549"/>
            <a:chExt cx="3226774" cy="1346030"/>
          </a:xfrm>
          <a:solidFill>
            <a:schemeClr val="bg2">
              <a:lumMod val="90000"/>
            </a:schemeClr>
          </a:solidFill>
        </p:grpSpPr>
        <p:sp>
          <p:nvSpPr>
            <p:cNvPr id="244" name="不規則四邊形 54"/>
            <p:cNvSpPr/>
            <p:nvPr/>
          </p:nvSpPr>
          <p:spPr>
            <a:xfrm rot="5400000">
              <a:off x="11960270" y="3893894"/>
              <a:ext cx="1332041" cy="2845351"/>
            </a:xfrm>
            <a:prstGeom prst="trapezoid">
              <a:avLst>
                <a:gd name="adj" fmla="val 243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645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文字方塊 244"/>
                <p:cNvSpPr txBox="1"/>
                <p:nvPr/>
              </p:nvSpPr>
              <p:spPr>
                <a:xfrm>
                  <a:off x="11324508" y="5044113"/>
                  <a:ext cx="3105881" cy="952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TW" sz="2032" dirty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Classifier  (</a:t>
                  </a:r>
                  <a14:m>
                    <m:oMath xmlns:m="http://schemas.openxmlformats.org/officeDocument/2006/math">
                      <m:r>
                        <a:rPr kumimoji="1" lang="en-US" altLang="zh-TW" sz="2032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𝒞</m:t>
                      </m:r>
                      <m:r>
                        <a:rPr kumimoji="1" lang="en-US" altLang="zh-TW" sz="2032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a14:m>
                  <a:endParaRPr kumimoji="1" lang="zh-TW" altLang="en-US" sz="2032" dirty="0">
                    <a:solidFill>
                      <a:schemeClr val="tx1"/>
                    </a:solidFill>
                  </a:endParaRPr>
                </a:p>
                <a:p>
                  <a:endParaRPr kumimoji="1" lang="zh-TW" altLang="en-US" sz="1524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45" name="文字方塊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4508" y="5044113"/>
                  <a:ext cx="3105881" cy="952466"/>
                </a:xfrm>
                <a:prstGeom prst="rect">
                  <a:avLst/>
                </a:prstGeom>
                <a:blipFill>
                  <a:blip r:embed="rId10"/>
                  <a:stretch>
                    <a:fillRect l="-3106" t="-5882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1" name="圓角矩形 290"/>
          <p:cNvSpPr/>
          <p:nvPr/>
        </p:nvSpPr>
        <p:spPr>
          <a:xfrm>
            <a:off x="6735768" y="4092864"/>
            <a:ext cx="430091" cy="143029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43"/>
          </a:p>
        </p:txBody>
      </p:sp>
      <p:cxnSp>
        <p:nvCxnSpPr>
          <p:cNvPr id="350" name="直線單箭頭接點 349"/>
          <p:cNvCxnSpPr>
            <a:cxnSpLocks/>
          </p:cNvCxnSpPr>
          <p:nvPr/>
        </p:nvCxnSpPr>
        <p:spPr>
          <a:xfrm>
            <a:off x="7173530" y="5143492"/>
            <a:ext cx="103954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文字方塊 141"/>
          <p:cNvSpPr txBox="1"/>
          <p:nvPr/>
        </p:nvSpPr>
        <p:spPr>
          <a:xfrm>
            <a:off x="9734958" y="3211140"/>
            <a:ext cx="1500692" cy="639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778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</a:t>
            </a:r>
            <a:br>
              <a:rPr lang="en-US" altLang="zh-TW" sz="1778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1778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Re-ID</a:t>
            </a:r>
            <a:endParaRPr lang="zh-TW" altLang="en-US" sz="1778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文字方塊 156"/>
              <p:cNvSpPr txBox="1"/>
              <p:nvPr/>
            </p:nvSpPr>
            <p:spPr>
              <a:xfrm>
                <a:off x="6825840" y="4101232"/>
                <a:ext cx="255704" cy="365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778" b="1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𝒗</m:t>
                      </m:r>
                    </m:oMath>
                  </m:oMathPara>
                </a14:m>
                <a:endParaRPr kumimoji="1" lang="zh-TW" altLang="en-US" sz="1778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157" name="文字方塊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840" y="4101232"/>
                <a:ext cx="255704" cy="365934"/>
              </a:xfrm>
              <a:prstGeom prst="rect">
                <a:avLst/>
              </a:prstGeom>
              <a:blipFill rotWithShape="0">
                <a:blip r:embed="rId11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立方體 138"/>
          <p:cNvSpPr/>
          <p:nvPr/>
        </p:nvSpPr>
        <p:spPr>
          <a:xfrm>
            <a:off x="6875382" y="4872472"/>
            <a:ext cx="148267" cy="477211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143"/>
          </a:p>
        </p:txBody>
      </p:sp>
      <p:cxnSp>
        <p:nvCxnSpPr>
          <p:cNvPr id="44" name="曲線接點 43"/>
          <p:cNvCxnSpPr>
            <a:cxnSpLocks/>
            <a:stCxn id="146" idx="3"/>
          </p:cNvCxnSpPr>
          <p:nvPr/>
        </p:nvCxnSpPr>
        <p:spPr>
          <a:xfrm rot="16200000" flipH="1">
            <a:off x="5865876" y="4221929"/>
            <a:ext cx="757000" cy="1179164"/>
          </a:xfrm>
          <a:prstGeom prst="curved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曲線接點 48"/>
          <p:cNvCxnSpPr>
            <a:cxnSpLocks/>
            <a:stCxn id="114" idx="3"/>
            <a:endCxn id="138" idx="4"/>
          </p:cNvCxnSpPr>
          <p:nvPr/>
        </p:nvCxnSpPr>
        <p:spPr>
          <a:xfrm rot="5400000">
            <a:off x="7725289" y="3694304"/>
            <a:ext cx="254392" cy="1731806"/>
          </a:xfrm>
          <a:prstGeom prst="curvedConnector2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立方體 137"/>
          <p:cNvSpPr/>
          <p:nvPr/>
        </p:nvSpPr>
        <p:spPr>
          <a:xfrm>
            <a:off x="6875382" y="4433011"/>
            <a:ext cx="148267" cy="47171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zh-TW" altLang="en-US" sz="1143" dirty="0"/>
          </a:p>
        </p:txBody>
      </p:sp>
      <p:grpSp>
        <p:nvGrpSpPr>
          <p:cNvPr id="8" name="群組 7">
            <a:extLst>
              <a:ext uri="{FF2B5EF4-FFF2-40B4-BE49-F238E27FC236}">
                <a16:creationId xmlns="" xmlns:a16="http://schemas.microsoft.com/office/drawing/2014/main" id="{A78C1609-3CF4-894C-8661-56C8B4032AC6}"/>
              </a:ext>
            </a:extLst>
          </p:cNvPr>
          <p:cNvGrpSpPr/>
          <p:nvPr/>
        </p:nvGrpSpPr>
        <p:grpSpPr>
          <a:xfrm>
            <a:off x="10397467" y="4937235"/>
            <a:ext cx="838183" cy="446274"/>
            <a:chOff x="15591659" y="7683744"/>
            <a:chExt cx="1319944" cy="702779"/>
          </a:xfrm>
        </p:grpSpPr>
        <p:sp>
          <p:nvSpPr>
            <p:cNvPr id="80" name="圓角矩形 79">
              <a:extLst>
                <a:ext uri="{FF2B5EF4-FFF2-40B4-BE49-F238E27FC236}">
                  <a16:creationId xmlns="" xmlns:a16="http://schemas.microsoft.com/office/drawing/2014/main" id="{A8AD420C-0251-CA44-BF79-E1126EF1F154}"/>
                </a:ext>
              </a:extLst>
            </p:cNvPr>
            <p:cNvSpPr/>
            <p:nvPr/>
          </p:nvSpPr>
          <p:spPr>
            <a:xfrm>
              <a:off x="15591659" y="7683744"/>
              <a:ext cx="1319944" cy="7027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8066" tIns="29033" rIns="58066" bIns="2903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1143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>
                  <a:extLst>
                    <a:ext uri="{FF2B5EF4-FFF2-40B4-BE49-F238E27FC236}">
                      <a16:creationId xmlns="" xmlns:a16="http://schemas.microsoft.com/office/drawing/2014/main" id="{6ED6C059-2FC6-2A4B-B2AC-B96A29A55509}"/>
                    </a:ext>
                  </a:extLst>
                </p:cNvPr>
                <p:cNvSpPr/>
                <p:nvPr/>
              </p:nvSpPr>
              <p:spPr>
                <a:xfrm>
                  <a:off x="15761610" y="7777292"/>
                  <a:ext cx="980043" cy="5762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778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778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TW" sz="1778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sz="1778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l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sz="1778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TW" altLang="en-US" sz="1778" dirty="0"/>
                </a:p>
              </p:txBody>
            </p:sp>
          </mc:Choice>
          <mc:Fallback xmlns=""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6ED6C059-2FC6-2A4B-B2AC-B96A29A555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61610" y="7777292"/>
                  <a:ext cx="980043" cy="57626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6" name="立方體 145">
            <a:extLst>
              <a:ext uri="{FF2B5EF4-FFF2-40B4-BE49-F238E27FC236}">
                <a16:creationId xmlns="" xmlns:a16="http://schemas.microsoft.com/office/drawing/2014/main" id="{5E1E5F7F-134B-074B-B575-B77DA25BBD33}"/>
              </a:ext>
            </a:extLst>
          </p:cNvPr>
          <p:cNvSpPr/>
          <p:nvPr/>
        </p:nvSpPr>
        <p:spPr>
          <a:xfrm>
            <a:off x="5524162" y="3333255"/>
            <a:ext cx="348351" cy="1099756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143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文字方塊 164"/>
              <p:cNvSpPr txBox="1"/>
              <p:nvPr/>
            </p:nvSpPr>
            <p:spPr>
              <a:xfrm>
                <a:off x="5577325" y="3775459"/>
                <a:ext cx="182999" cy="273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778" i="1"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kumimoji="1" lang="zh-TW" altLang="en-US" sz="1778" dirty="0"/>
              </a:p>
            </p:txBody>
          </p:sp>
        </mc:Choice>
        <mc:Fallback>
          <p:sp>
            <p:nvSpPr>
              <p:cNvPr id="165" name="文字方塊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325" y="3775459"/>
                <a:ext cx="182999" cy="273601"/>
              </a:xfrm>
              <a:prstGeom prst="rect">
                <a:avLst/>
              </a:prstGeom>
              <a:blipFill rotWithShape="0">
                <a:blip r:embed="rId16"/>
                <a:stretch>
                  <a:fillRect l="-46667" r="-36667" b="-3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立方體 113">
            <a:extLst>
              <a:ext uri="{FF2B5EF4-FFF2-40B4-BE49-F238E27FC236}">
                <a16:creationId xmlns="" xmlns:a16="http://schemas.microsoft.com/office/drawing/2014/main" id="{4912CA2B-8822-F041-861D-885657DCE93C}"/>
              </a:ext>
            </a:extLst>
          </p:cNvPr>
          <p:cNvSpPr/>
          <p:nvPr/>
        </p:nvSpPr>
        <p:spPr>
          <a:xfrm>
            <a:off x="8587756" y="3333255"/>
            <a:ext cx="348351" cy="1099756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143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字方塊 59"/>
              <p:cNvSpPr txBox="1"/>
              <p:nvPr/>
            </p:nvSpPr>
            <p:spPr>
              <a:xfrm>
                <a:off x="8631813" y="3790691"/>
                <a:ext cx="194669" cy="273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778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zh-TW" altLang="en-US" sz="1778" dirty="0"/>
              </a:p>
            </p:txBody>
          </p:sp>
        </mc:Choice>
        <mc:Fallback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813" y="3790691"/>
                <a:ext cx="194669" cy="273601"/>
              </a:xfrm>
              <a:prstGeom prst="rect">
                <a:avLst/>
              </a:prstGeom>
              <a:blipFill rotWithShape="0">
                <a:blip r:embed="rId17"/>
                <a:stretch>
                  <a:fillRect l="-31250" r="-25000" b="-2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直線單箭頭接點 349">
            <a:extLst>
              <a:ext uri="{FF2B5EF4-FFF2-40B4-BE49-F238E27FC236}">
                <a16:creationId xmlns="" xmlns:a16="http://schemas.microsoft.com/office/drawing/2014/main" id="{7AC09F89-4DB9-8940-BA31-4E9F70C24DAC}"/>
              </a:ext>
            </a:extLst>
          </p:cNvPr>
          <p:cNvCxnSpPr>
            <a:cxnSpLocks/>
          </p:cNvCxnSpPr>
          <p:nvPr/>
        </p:nvCxnSpPr>
        <p:spPr>
          <a:xfrm>
            <a:off x="10076748" y="5190011"/>
            <a:ext cx="28461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985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583557" y="25225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b="1" dirty="0" smtClean="0">
                <a:latin typeface="Arial" charset="0"/>
                <a:ea typeface="Arial" charset="0"/>
                <a:cs typeface="Arial" charset="0"/>
              </a:rPr>
              <a:t>Evaluation</a:t>
            </a:r>
            <a:endParaRPr kumimoji="1" lang="zh-TW" altLang="en-US" sz="48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341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51734"/>
            <a:ext cx="10515600" cy="630278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18</a:t>
            </a:fld>
            <a:endParaRPr lang="zh-TW" altLang="en-US" dirty="0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502535" y="330571"/>
            <a:ext cx="11442538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Datasets and Evaluation Metric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6508" y="5361317"/>
            <a:ext cx="81040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Li et al.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Deep-</a:t>
            </a:r>
            <a:r>
              <a:rPr lang="en-US" altLang="zh-TW" sz="1400" i="1" u="sng" dirty="0" err="1" smtClean="0">
                <a:latin typeface="Arial" charset="0"/>
                <a:ea typeface="Arial" charset="0"/>
                <a:cs typeface="Arial" charset="0"/>
              </a:rPr>
              <a:t>ReID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Deep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Filter Pairing Neural Network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for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Person Re-Identification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. In </a:t>
            </a:r>
            <a:r>
              <a:rPr lang="en-US" altLang="zh-TW" sz="1400" i="1" dirty="0" smtClean="0">
                <a:latin typeface="Arial" charset="0"/>
                <a:ea typeface="Arial" charset="0"/>
                <a:cs typeface="Arial" charset="0"/>
              </a:rPr>
              <a:t>CVPR, 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2014. </a:t>
            </a:r>
            <a:endParaRPr lang="en-US" altLang="zh-TW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2535" y="5655422"/>
            <a:ext cx="91688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Gray et al.</a:t>
            </a:r>
            <a:r>
              <a:rPr lang="en-US" altLang="zh-TW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Viewpoint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Invariant Pedestrian Recognition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with an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Ensemble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of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Localized Features</a:t>
            </a:r>
            <a:r>
              <a:rPr lang="en-US" altLang="zh-TW" sz="14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 In </a:t>
            </a:r>
            <a:r>
              <a:rPr lang="en-US" altLang="zh-TW" sz="1400" i="1" dirty="0" smtClean="0">
                <a:latin typeface="Arial" charset="0"/>
                <a:ea typeface="Arial" charset="0"/>
                <a:cs typeface="Arial" charset="0"/>
              </a:rPr>
              <a:t>ECCV, 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2008. </a:t>
            </a:r>
            <a:endParaRPr lang="en-US" altLang="zh-TW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2534" y="5963199"/>
            <a:ext cx="91688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Cheng et al.</a:t>
            </a:r>
            <a:r>
              <a:rPr lang="en-US" altLang="zh-TW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Custom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Pictorial Structures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for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Re-Identification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. In </a:t>
            </a:r>
            <a:r>
              <a:rPr lang="en-US" altLang="zh-TW" sz="1400" i="1" dirty="0" smtClean="0">
                <a:latin typeface="Arial" charset="0"/>
                <a:ea typeface="Arial" charset="0"/>
                <a:cs typeface="Arial" charset="0"/>
              </a:rPr>
              <a:t>BMVC, 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2011. </a:t>
            </a:r>
            <a:endParaRPr lang="en-US" altLang="zh-TW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838200" y="4255791"/>
            <a:ext cx="10515600" cy="957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</a:p>
          <a:p>
            <a:pPr lvl="1"/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Rank</a:t>
            </a:r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838200" y="1812677"/>
            <a:ext cx="10213622" cy="2266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CUHK03 [</a:t>
            </a:r>
            <a:r>
              <a:rPr lang="en-US" altLang="zh-TW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 et al. In </a:t>
            </a:r>
            <a:r>
              <a:rPr lang="en-US" altLang="zh-TW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CVPR</a:t>
            </a:r>
            <a:r>
              <a:rPr lang="en-US" altLang="zh-TW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2014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lvl="1">
              <a:buFont typeface="Arial" charset="0"/>
              <a:buChar char="•"/>
            </a:pPr>
            <a:r>
              <a:rPr lang="en-US" altLang="zh-TW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VIPeR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TW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Gray et al. In </a:t>
            </a:r>
            <a:r>
              <a:rPr lang="en-US" altLang="zh-TW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ECCV</a:t>
            </a:r>
            <a:r>
              <a:rPr lang="en-US" altLang="zh-TW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2008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lvl="1">
              <a:buFont typeface="Arial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CAVIAR [</a:t>
            </a:r>
            <a:r>
              <a:rPr lang="en-US" altLang="zh-TW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Cheng et al. In </a:t>
            </a:r>
            <a:r>
              <a:rPr lang="en-US" altLang="zh-TW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BMVC</a:t>
            </a:r>
            <a:r>
              <a:rPr lang="en-US" altLang="zh-TW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2011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lvl="1">
              <a:buFont typeface="Arial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Market-1501 [</a:t>
            </a:r>
            <a:r>
              <a:rPr lang="en-US" altLang="zh-TW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Zheng et al. In </a:t>
            </a:r>
            <a:r>
              <a:rPr lang="en-US" altLang="zh-TW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ICCV</a:t>
            </a:r>
            <a:r>
              <a:rPr lang="en-US" altLang="zh-TW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2015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lvl="1">
              <a:buFont typeface="Arial" charset="0"/>
              <a:buChar char="•"/>
            </a:pPr>
            <a:r>
              <a:rPr lang="en-US" altLang="zh-TW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DukeMTMC-reID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en-US" altLang="zh-TW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Zheng et al. In </a:t>
            </a:r>
            <a:r>
              <a:rPr lang="en-US" altLang="zh-TW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ICCV</a:t>
            </a:r>
            <a:r>
              <a:rPr lang="en-US" altLang="zh-TW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2017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8" name="矩形 17"/>
          <p:cNvSpPr/>
          <p:nvPr/>
        </p:nvSpPr>
        <p:spPr>
          <a:xfrm>
            <a:off x="508177" y="6205911"/>
            <a:ext cx="91688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Zheng et al.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Scalable Person Re-Identification: A Benchmark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. In </a:t>
            </a:r>
            <a:r>
              <a:rPr lang="en-US" altLang="zh-TW" sz="1400" i="1" dirty="0" smtClean="0">
                <a:latin typeface="Arial" charset="0"/>
                <a:ea typeface="Arial" charset="0"/>
                <a:cs typeface="Arial" charset="0"/>
              </a:rPr>
              <a:t>ICCV, 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2015. </a:t>
            </a:r>
            <a:endParaRPr lang="en-US" altLang="zh-TW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3820" y="6459912"/>
            <a:ext cx="101541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Arial" charset="0"/>
                <a:ea typeface="Arial" charset="0"/>
                <a:cs typeface="Arial" charset="0"/>
              </a:rPr>
              <a:t>Z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heng et al.</a:t>
            </a:r>
            <a:r>
              <a:rPr lang="en-US" altLang="zh-TW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Unlabeled Samples Generated by GAN Improve the Person Re-Identification Baseline in Vitro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. In </a:t>
            </a:r>
            <a:r>
              <a:rPr lang="en-US" altLang="zh-TW" sz="1400" i="1" dirty="0" smtClean="0">
                <a:latin typeface="Arial" charset="0"/>
                <a:ea typeface="Arial" charset="0"/>
                <a:cs typeface="Arial" charset="0"/>
              </a:rPr>
              <a:t>ICCV, 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2017. </a:t>
            </a:r>
            <a:endParaRPr lang="en-US" altLang="zh-TW" sz="1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480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78357" y="4811604"/>
            <a:ext cx="115824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Li et al.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Multi-Scale Learning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for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Low-Resolution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erson Re-Identification</a:t>
            </a:r>
            <a:r>
              <a:rPr lang="en-US" altLang="zh-TW" sz="1400" dirty="0">
                <a:latin typeface="Arial" charset="0"/>
                <a:ea typeface="Arial" charset="0"/>
                <a:cs typeface="Arial" charset="0"/>
              </a:rPr>
              <a:t>. In </a:t>
            </a:r>
            <a:r>
              <a:rPr lang="en-US" altLang="zh-TW" sz="1400" i="1" dirty="0" smtClean="0">
                <a:latin typeface="Arial" charset="0"/>
                <a:ea typeface="Arial" charset="0"/>
                <a:cs typeface="Arial" charset="0"/>
              </a:rPr>
              <a:t>ICCV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, 2015. </a:t>
            </a:r>
            <a:endParaRPr lang="en-US" altLang="zh-TW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8359" y="5088603"/>
            <a:ext cx="117173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Jing et al.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Super-Resolution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erson Re-Identification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with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Semi-Coupled Low-Rank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iscriminant Dictionary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L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earning</a:t>
            </a:r>
            <a:r>
              <a:rPr lang="en-US" altLang="zh-TW" sz="1400" dirty="0">
                <a:latin typeface="Arial" charset="0"/>
                <a:ea typeface="Arial" charset="0"/>
                <a:cs typeface="Arial" charset="0"/>
              </a:rPr>
              <a:t>. In </a:t>
            </a:r>
            <a:r>
              <a:rPr lang="en-US" altLang="zh-TW" sz="1400" i="1" dirty="0" smtClean="0">
                <a:latin typeface="Arial" charset="0"/>
                <a:ea typeface="Arial" charset="0"/>
                <a:cs typeface="Arial" charset="0"/>
              </a:rPr>
              <a:t>CVPR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, 2015. </a:t>
            </a:r>
            <a:endParaRPr lang="en-US" altLang="zh-TW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8357" y="5399940"/>
            <a:ext cx="11132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Wang et al.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Scale-Adaptive Low-Resolution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erson Re-Identification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via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Learning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a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Discriminating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urface</a:t>
            </a:r>
            <a:r>
              <a:rPr lang="en-US" altLang="zh-TW" sz="1400" dirty="0">
                <a:latin typeface="Arial" charset="0"/>
                <a:ea typeface="Arial" charset="0"/>
                <a:cs typeface="Arial" charset="0"/>
              </a:rPr>
              <a:t>. In </a:t>
            </a:r>
            <a:r>
              <a:rPr lang="en-US" altLang="zh-TW" sz="1400" i="1" dirty="0" smtClean="0">
                <a:latin typeface="Arial" charset="0"/>
                <a:ea typeface="Arial" charset="0"/>
                <a:cs typeface="Arial" charset="0"/>
              </a:rPr>
              <a:t>IJCAI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, 2016. </a:t>
            </a:r>
            <a:endParaRPr lang="en-US" altLang="zh-TW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8359" y="5707717"/>
            <a:ext cx="112526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Jiao et al.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Deep Low-Resolution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erson Re-Identification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. In </a:t>
            </a:r>
            <a:r>
              <a:rPr lang="en-US" altLang="zh-TW" sz="1400" i="1" dirty="0" smtClean="0">
                <a:latin typeface="Arial" charset="0"/>
                <a:ea typeface="Arial" charset="0"/>
                <a:cs typeface="Arial" charset="0"/>
              </a:rPr>
              <a:t>AAAI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, 2018.</a:t>
            </a:r>
            <a:endParaRPr lang="en-US" altLang="zh-TW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8357" y="5984716"/>
            <a:ext cx="11717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Wang et al.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Cascaded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SRGAN for Scale-Adaptive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L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ow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esolution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erson Re-Identification</a:t>
            </a:r>
            <a:r>
              <a:rPr lang="en-US" altLang="zh-TW" sz="1400" dirty="0">
                <a:latin typeface="Arial" charset="0"/>
                <a:ea typeface="Arial" charset="0"/>
                <a:cs typeface="Arial" charset="0"/>
              </a:rPr>
              <a:t>. In </a:t>
            </a:r>
            <a:r>
              <a:rPr lang="en-US" altLang="zh-TW" sz="1400" i="1" dirty="0" smtClean="0">
                <a:latin typeface="Arial" charset="0"/>
                <a:ea typeface="Arial" charset="0"/>
                <a:cs typeface="Arial" charset="0"/>
              </a:rPr>
              <a:t>IJCAI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, 2018. </a:t>
            </a:r>
            <a:endParaRPr lang="en-US" altLang="zh-TW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502535" y="330571"/>
            <a:ext cx="11442538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Evaluation </a:t>
            </a:r>
            <a:r>
              <a:rPr lang="en-US" altLang="zh-TW" sz="3600" b="1" smtClean="0">
                <a:latin typeface="Arial" panose="020B0604020202020204" pitchFamily="34" charset="0"/>
                <a:cs typeface="Arial" panose="020B0604020202020204" pitchFamily="34" charset="0"/>
              </a:rPr>
              <a:t>on Cross-Resolution Re-ID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4" y="1123242"/>
            <a:ext cx="11779687" cy="357969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90500" y="3764446"/>
            <a:ext cx="11777151" cy="85059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84000" y="6250006"/>
            <a:ext cx="11717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err="1" smtClean="0">
                <a:latin typeface="Arial" charset="0"/>
                <a:ea typeface="Arial" charset="0"/>
                <a:cs typeface="Arial" charset="0"/>
              </a:rPr>
              <a:t>Zhong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 et al.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Camera Style Adaptation for Person Re-Identification</a:t>
            </a:r>
            <a:r>
              <a:rPr lang="en-US" altLang="zh-TW" sz="1400" dirty="0">
                <a:latin typeface="Arial" charset="0"/>
                <a:ea typeface="Arial" charset="0"/>
                <a:cs typeface="Arial" charset="0"/>
              </a:rPr>
              <a:t>. In </a:t>
            </a:r>
            <a:r>
              <a:rPr lang="en-US" altLang="zh-TW" sz="1400" i="1" dirty="0" smtClean="0">
                <a:latin typeface="Arial" charset="0"/>
                <a:ea typeface="Arial" charset="0"/>
                <a:cs typeface="Arial" charset="0"/>
              </a:rPr>
              <a:t>CVPR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, 2018. </a:t>
            </a:r>
            <a:endParaRPr lang="en-US" altLang="zh-TW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0932" y="6515296"/>
            <a:ext cx="11717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Ge et al.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FD-GAN: Pose-guided Feature Distilling </a:t>
            </a:r>
            <a:r>
              <a:rPr lang="en-US" altLang="zh-TW" sz="1400" i="1" u="sng" dirty="0" err="1" smtClean="0">
                <a:latin typeface="Arial" charset="0"/>
                <a:ea typeface="Arial" charset="0"/>
                <a:cs typeface="Arial" charset="0"/>
              </a:rPr>
              <a:t>GaN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 for Robust Person Re-Identification</a:t>
            </a:r>
            <a:r>
              <a:rPr lang="en-US" altLang="zh-TW" sz="1400" dirty="0">
                <a:latin typeface="Arial" charset="0"/>
                <a:ea typeface="Arial" charset="0"/>
                <a:cs typeface="Arial" charset="0"/>
              </a:rPr>
              <a:t>. In </a:t>
            </a:r>
            <a:r>
              <a:rPr lang="en-US" altLang="zh-TW" sz="1400" i="1" dirty="0" err="1" smtClean="0">
                <a:latin typeface="Arial" charset="0"/>
                <a:ea typeface="Arial" charset="0"/>
                <a:cs typeface="Arial" charset="0"/>
              </a:rPr>
              <a:t>NeurIPS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, 2018. </a:t>
            </a:r>
            <a:endParaRPr lang="en-US" altLang="zh-TW" sz="1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63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2534" y="330571"/>
            <a:ext cx="7047642" cy="868876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Person Re-Identification (re-ID)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3555" y="1478852"/>
            <a:ext cx="11072149" cy="520853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Identify images of the same person captured by different </a:t>
            </a:r>
            <a:r>
              <a:rPr lang="en-US" altLang="zh-TW" dirty="0" smtClean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cameras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三角形 6"/>
          <p:cNvSpPr/>
          <p:nvPr/>
        </p:nvSpPr>
        <p:spPr>
          <a:xfrm rot="833827">
            <a:off x="7591617" y="4568790"/>
            <a:ext cx="1183618" cy="1813457"/>
          </a:xfrm>
          <a:prstGeom prst="triangle">
            <a:avLst>
              <a:gd name="adj" fmla="val 8670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三角形 7"/>
          <p:cNvSpPr/>
          <p:nvPr/>
        </p:nvSpPr>
        <p:spPr>
          <a:xfrm rot="20955241">
            <a:off x="6980030" y="4529396"/>
            <a:ext cx="1191031" cy="1871969"/>
          </a:xfrm>
          <a:prstGeom prst="triangle">
            <a:avLst>
              <a:gd name="adj" fmla="val 2486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43698" y="4374353"/>
            <a:ext cx="482329" cy="45352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611" y="4441404"/>
            <a:ext cx="486152" cy="45712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386" y="4441404"/>
            <a:ext cx="1561371" cy="159506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582" y="4601117"/>
            <a:ext cx="1408105" cy="132402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7043" y="5322739"/>
            <a:ext cx="1105111" cy="1039121"/>
          </a:xfrm>
          <a:prstGeom prst="rect">
            <a:avLst/>
          </a:prstGeom>
        </p:spPr>
      </p:pic>
      <p:pic>
        <p:nvPicPr>
          <p:cNvPr id="14" name="圖片 1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199" y="2827874"/>
            <a:ext cx="743229" cy="116474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5" name="圖片 1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519" y="2827874"/>
            <a:ext cx="743229" cy="116474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6" name="橢圓圖說文字 15"/>
          <p:cNvSpPr/>
          <p:nvPr/>
        </p:nvSpPr>
        <p:spPr>
          <a:xfrm>
            <a:off x="8702981" y="2618219"/>
            <a:ext cx="1246090" cy="1599417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圖說文字 16"/>
          <p:cNvSpPr/>
          <p:nvPr/>
        </p:nvSpPr>
        <p:spPr>
          <a:xfrm flipH="1">
            <a:off x="5950769" y="2618219"/>
            <a:ext cx="1246090" cy="1599417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左-右雙向箭號 17"/>
          <p:cNvSpPr/>
          <p:nvPr/>
        </p:nvSpPr>
        <p:spPr>
          <a:xfrm>
            <a:off x="7357825" y="3223723"/>
            <a:ext cx="1184189" cy="209223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6745540" y="2244725"/>
            <a:ext cx="2477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Same</a:t>
            </a:r>
            <a:r>
              <a:rPr kumimoji="1" lang="zh-TW" altLang="en-US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TW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person</a:t>
            </a:r>
            <a:endParaRPr kumimoji="1" lang="zh-TW" altLang="en-US" sz="28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35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78359" y="5707717"/>
            <a:ext cx="112526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Jiao et al.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Deep Low-Resolution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erson Re-Identification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. In </a:t>
            </a:r>
            <a:r>
              <a:rPr lang="en-US" altLang="zh-TW" sz="1400" i="1" dirty="0" smtClean="0">
                <a:latin typeface="Arial" charset="0"/>
                <a:ea typeface="Arial" charset="0"/>
                <a:cs typeface="Arial" charset="0"/>
              </a:rPr>
              <a:t>AAAI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, 2018.</a:t>
            </a:r>
            <a:endParaRPr lang="en-US" altLang="zh-TW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8357" y="5984716"/>
            <a:ext cx="11717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Wang et al.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Cascaded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SRGAN for Scale-Adaptive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L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ow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esolution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erson Re-Identification</a:t>
            </a:r>
            <a:r>
              <a:rPr lang="en-US" altLang="zh-TW" sz="1400" dirty="0">
                <a:latin typeface="Arial" charset="0"/>
                <a:ea typeface="Arial" charset="0"/>
                <a:cs typeface="Arial" charset="0"/>
              </a:rPr>
              <a:t>. In </a:t>
            </a:r>
            <a:r>
              <a:rPr lang="en-US" altLang="zh-TW" sz="1400" i="1" dirty="0" smtClean="0">
                <a:latin typeface="Arial" charset="0"/>
                <a:ea typeface="Arial" charset="0"/>
                <a:cs typeface="Arial" charset="0"/>
              </a:rPr>
              <a:t>IJCAI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, 2018. </a:t>
            </a:r>
            <a:endParaRPr lang="en-US" altLang="zh-TW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502535" y="330571"/>
            <a:ext cx="11442538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Evaluation on Image Recovery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8" y="1703211"/>
            <a:ext cx="11474976" cy="206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8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502535" y="330571"/>
            <a:ext cx="11442538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Recovered HR Images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659"/>
            <a:ext cx="12192000" cy="503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78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502535" y="330571"/>
            <a:ext cx="11442538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Resolution-Invariant Representations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4631"/>
            <a:ext cx="12192000" cy="360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93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96840" y="1385888"/>
            <a:ext cx="9706060" cy="457103"/>
          </a:xfrm>
        </p:spPr>
        <p:txBody>
          <a:bodyPr>
            <a:normAutofit lnSpcReduction="10000"/>
          </a:bodyPr>
          <a:lstStyle/>
          <a:p>
            <a:r>
              <a:rPr lang="en-US" altLang="zh-TW" dirty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esolution-invariant representations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502535" y="330571"/>
            <a:ext cx="11442538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796839" y="3400968"/>
            <a:ext cx="10063071" cy="454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Handle </a:t>
            </a:r>
            <a:r>
              <a:rPr lang="en-US" altLang="zh-TW" smtClean="0">
                <a:latin typeface="Arial" charset="0"/>
                <a:ea typeface="Arial" charset="0"/>
                <a:cs typeface="Arial" charset="0"/>
              </a:rPr>
              <a:t>images of varying </a:t>
            </a:r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and even unseen low resolutions</a:t>
            </a: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796840" y="4404448"/>
            <a:ext cx="9706060" cy="57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State-of-the-art performances</a:t>
            </a: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796840" y="2407860"/>
            <a:ext cx="9706060" cy="4571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Re-ID oriented image recovery</a:t>
            </a:r>
          </a:p>
        </p:txBody>
      </p:sp>
    </p:spTree>
    <p:extLst>
      <p:ext uri="{BB962C8B-B14F-4D97-AF65-F5344CB8AC3E}">
        <p14:creationId xmlns:p14="http://schemas.microsoft.com/office/powerpoint/2010/main" val="389771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7427" y="2786269"/>
            <a:ext cx="12083520" cy="1271846"/>
          </a:xfrm>
        </p:spPr>
        <p:txBody>
          <a:bodyPr>
            <a:noAutofit/>
          </a:bodyPr>
          <a:lstStyle/>
          <a:p>
            <a:r>
              <a:rPr lang="en-US" altLang="zh-TW" sz="6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Thanks for listening!</a:t>
            </a:r>
            <a:endParaRPr lang="zh-TW" altLang="en-US" sz="6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993" y="413616"/>
            <a:ext cx="2874925" cy="111493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393" y="566016"/>
            <a:ext cx="2874925" cy="111493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8793" y="718416"/>
            <a:ext cx="2874925" cy="111493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13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925640" y="539076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smtClean="0">
                <a:latin typeface="Arial" charset="0"/>
                <a:ea typeface="Arial" charset="0"/>
                <a:cs typeface="Arial" charset="0"/>
              </a:rPr>
              <a:t>Occlusion</a:t>
            </a:r>
            <a:endParaRPr kumimoji="1" lang="zh-TW" altLang="en-US" sz="3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248" y="2119387"/>
            <a:ext cx="1420813" cy="28416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54" y="2119387"/>
            <a:ext cx="1420813" cy="284162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947043" y="5364128"/>
            <a:ext cx="3897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smtClean="0">
                <a:latin typeface="Arial" charset="0"/>
                <a:ea typeface="Arial" charset="0"/>
                <a:cs typeface="Arial" charset="0"/>
              </a:rPr>
              <a:t>Background</a:t>
            </a:r>
            <a:r>
              <a:rPr kumimoji="1" lang="zh-TW" altLang="en-US" sz="3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TW" sz="32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kumimoji="1" lang="en-US" altLang="zh-TW" sz="3200" dirty="0" smtClean="0">
                <a:latin typeface="Arial" charset="0"/>
                <a:ea typeface="Arial" charset="0"/>
                <a:cs typeface="Arial" charset="0"/>
              </a:rPr>
              <a:t>lutters</a:t>
            </a:r>
            <a:endParaRPr kumimoji="1" lang="zh-TW" altLang="en-US" sz="3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225" y="2119387"/>
            <a:ext cx="1103313" cy="220662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500" y="2754388"/>
            <a:ext cx="1103312" cy="220662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469574" y="5390759"/>
            <a:ext cx="3025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 smtClean="0">
                <a:latin typeface="Arial" charset="0"/>
                <a:ea typeface="Arial" charset="0"/>
                <a:cs typeface="Arial" charset="0"/>
              </a:rPr>
              <a:t>Pose Variations</a:t>
            </a:r>
            <a:endParaRPr lang="zh-TW" altLang="en-US" sz="3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3596505" y="1856878"/>
            <a:ext cx="0" cy="4152276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502534" y="330571"/>
            <a:ext cx="7047642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Challenges in Person Re-ID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直線接點 16"/>
          <p:cNvCxnSpPr/>
          <p:nvPr/>
        </p:nvCxnSpPr>
        <p:spPr>
          <a:xfrm>
            <a:off x="8054682" y="1856878"/>
            <a:ext cx="0" cy="4152276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71984" y="1301094"/>
            <a:ext cx="10701759" cy="817349"/>
          </a:xfrm>
        </p:spPr>
        <p:txBody>
          <a:bodyPr>
            <a:no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arying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distances between the camera and the person </a:t>
            </a:r>
            <a:r>
              <a:rPr lang="en-US" altLang="zh-TW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t>interest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675" y="2872317"/>
            <a:ext cx="1242483" cy="124248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05" y="4976611"/>
            <a:ext cx="1060479" cy="1060479"/>
          </a:xfrm>
          <a:prstGeom prst="rect">
            <a:avLst/>
          </a:prstGeom>
        </p:spPr>
      </p:pic>
      <p:sp>
        <p:nvSpPr>
          <p:cNvPr id="9" name="等腰三角形 8"/>
          <p:cNvSpPr/>
          <p:nvPr/>
        </p:nvSpPr>
        <p:spPr>
          <a:xfrm rot="17418974" flipH="1">
            <a:off x="7725603" y="2638384"/>
            <a:ext cx="1160687" cy="3664404"/>
          </a:xfrm>
          <a:prstGeom prst="triangle">
            <a:avLst>
              <a:gd name="adj" fmla="val 3153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072" y="2953602"/>
            <a:ext cx="1242483" cy="1242483"/>
          </a:xfrm>
          <a:prstGeom prst="rect">
            <a:avLst/>
          </a:prstGeom>
        </p:spPr>
      </p:pic>
      <p:sp>
        <p:nvSpPr>
          <p:cNvPr id="18" name="等腰三角形 8"/>
          <p:cNvSpPr/>
          <p:nvPr/>
        </p:nvSpPr>
        <p:spPr>
          <a:xfrm rot="16921000" flipH="1">
            <a:off x="5735908" y="954649"/>
            <a:ext cx="998766" cy="7399444"/>
          </a:xfrm>
          <a:prstGeom prst="triangle">
            <a:avLst>
              <a:gd name="adj" fmla="val 2337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589" y="2999874"/>
            <a:ext cx="540000" cy="10800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244" y="2953602"/>
            <a:ext cx="318948" cy="63789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612" y="4711400"/>
            <a:ext cx="540000" cy="10800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9818" y="3940855"/>
            <a:ext cx="692206" cy="42118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21" name="標題 1"/>
          <p:cNvSpPr txBox="1">
            <a:spLocks/>
          </p:cNvSpPr>
          <p:nvPr/>
        </p:nvSpPr>
        <p:spPr>
          <a:xfrm>
            <a:off x="502534" y="330571"/>
            <a:ext cx="4940055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smtClean="0">
                <a:latin typeface="Arial" panose="020B0604020202020204" pitchFamily="34" charset="0"/>
                <a:cs typeface="Arial" panose="020B0604020202020204" pitchFamily="34" charset="0"/>
              </a:rPr>
              <a:t>Resolution Variations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293554" y="3870810"/>
            <a:ext cx="103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 smtClean="0">
                <a:latin typeface="Arial" charset="0"/>
                <a:ea typeface="Arial" charset="0"/>
                <a:cs typeface="Arial" charset="0"/>
              </a:rPr>
              <a:t>Resize</a:t>
            </a:r>
            <a:endParaRPr kumimoji="1" lang="zh-TW" alt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左大括弧 24"/>
          <p:cNvSpPr/>
          <p:nvPr/>
        </p:nvSpPr>
        <p:spPr>
          <a:xfrm rot="5400000">
            <a:off x="8024625" y="2708713"/>
            <a:ext cx="195250" cy="420683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469714" y="4305847"/>
            <a:ext cx="535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</a:t>
            </a:r>
            <a:r>
              <a:rPr lang="en-US" altLang="zh-TW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distance </a:t>
            </a:r>
            <a:r>
              <a:rPr lang="en-US" altLang="zh-TW" sz="24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zh-TW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High</a:t>
            </a:r>
            <a:r>
              <a:rPr lang="en-US" altLang="zh-TW" sz="24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resolution</a:t>
            </a:r>
            <a:endParaRPr lang="zh-TW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左大括弧 26"/>
          <p:cNvSpPr/>
          <p:nvPr/>
        </p:nvSpPr>
        <p:spPr>
          <a:xfrm rot="5400000">
            <a:off x="6049565" y="2056240"/>
            <a:ext cx="233127" cy="811907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3686180" y="5583833"/>
            <a:ext cx="5013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TW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en-US" altLang="zh-TW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distance </a:t>
            </a:r>
            <a:r>
              <a:rPr lang="en-US" altLang="zh-TW" sz="24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zh-TW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Low</a:t>
            </a:r>
            <a:r>
              <a:rPr lang="en-US" altLang="zh-TW" sz="24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resolution</a:t>
            </a:r>
            <a:endParaRPr lang="zh-TW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973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24" grpId="0"/>
      <p:bldP spid="25" grpId="0" animBg="1"/>
      <p:bldP spid="26" grpId="0"/>
      <p:bldP spid="27" grpId="0" animBg="1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878" y="1994395"/>
            <a:ext cx="6655443" cy="460405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502535" y="330571"/>
            <a:ext cx="7125182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Cross-Resolution Person Re-ID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571984" y="1301094"/>
            <a:ext cx="10701759" cy="817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Resolution mismatch issue due to cross-resolution images.</a:t>
            </a:r>
          </a:p>
        </p:txBody>
      </p:sp>
    </p:spTree>
    <p:extLst>
      <p:ext uri="{BB962C8B-B14F-4D97-AF65-F5344CB8AC3E}">
        <p14:creationId xmlns:p14="http://schemas.microsoft.com/office/powerpoint/2010/main" val="2599277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3557" y="252257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Arial" charset="0"/>
                <a:ea typeface="Arial" charset="0"/>
                <a:cs typeface="Arial" charset="0"/>
              </a:rPr>
              <a:t>Existing </a:t>
            </a:r>
            <a:r>
              <a:rPr lang="en-US" altLang="zh-TW" sz="4800" b="1" dirty="0" smtClean="0">
                <a:latin typeface="Arial" charset="0"/>
                <a:ea typeface="Arial" charset="0"/>
                <a:cs typeface="Arial" charset="0"/>
              </a:rPr>
              <a:t>Strategies</a:t>
            </a:r>
            <a:endParaRPr kumimoji="1" lang="zh-TW" alt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564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2616001" y="2178914"/>
            <a:ext cx="1352927" cy="974663"/>
            <a:chOff x="1759712" y="1286859"/>
            <a:chExt cx="1352927" cy="974663"/>
          </a:xfrm>
        </p:grpSpPr>
        <p:sp>
          <p:nvSpPr>
            <p:cNvPr id="15" name="梯形 14"/>
            <p:cNvSpPr/>
            <p:nvPr/>
          </p:nvSpPr>
          <p:spPr>
            <a:xfrm rot="5400000">
              <a:off x="1948844" y="1097727"/>
              <a:ext cx="974663" cy="1352927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1931193" y="157413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SR </a:t>
              </a:r>
              <a:r>
                <a:rPr lang="en-US" altLang="zh-TW" sz="2000" dirty="0">
                  <a:latin typeface="Arial" panose="020B0604020202020204" pitchFamily="34" charset="0"/>
                  <a:cs typeface="Arial" panose="020B0604020202020204" pitchFamily="34" charset="0"/>
                </a:rPr>
                <a:t>2x</a:t>
              </a:r>
              <a:endParaRPr lang="zh-TW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2598640" y="3474981"/>
            <a:ext cx="1352927" cy="974663"/>
            <a:chOff x="1759712" y="1286859"/>
            <a:chExt cx="1352927" cy="974663"/>
          </a:xfrm>
        </p:grpSpPr>
        <p:sp>
          <p:nvSpPr>
            <p:cNvPr id="18" name="梯形 17"/>
            <p:cNvSpPr/>
            <p:nvPr/>
          </p:nvSpPr>
          <p:spPr>
            <a:xfrm rot="5400000">
              <a:off x="1948844" y="1097727"/>
              <a:ext cx="974663" cy="1352927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1990356" y="1565972"/>
              <a:ext cx="8835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SR </a:t>
              </a:r>
              <a:r>
                <a:rPr lang="en-US" altLang="zh-TW" sz="2000" dirty="0">
                  <a:latin typeface="Arial" panose="020B0604020202020204" pitchFamily="34" charset="0"/>
                  <a:cs typeface="Arial" panose="020B0604020202020204" pitchFamily="34" charset="0"/>
                </a:rPr>
                <a:t>3x</a:t>
              </a:r>
              <a:endParaRPr lang="zh-TW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2581947" y="4783920"/>
            <a:ext cx="1352927" cy="974663"/>
            <a:chOff x="1759712" y="1286859"/>
            <a:chExt cx="1352927" cy="974663"/>
          </a:xfrm>
        </p:grpSpPr>
        <p:sp>
          <p:nvSpPr>
            <p:cNvPr id="21" name="梯形 20"/>
            <p:cNvSpPr/>
            <p:nvPr/>
          </p:nvSpPr>
          <p:spPr>
            <a:xfrm rot="5400000">
              <a:off x="1948844" y="1097727"/>
              <a:ext cx="974663" cy="1352927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1994388" y="1579660"/>
              <a:ext cx="8835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SR </a:t>
              </a:r>
              <a:r>
                <a:rPr lang="en-US" altLang="zh-TW" sz="2000" dirty="0">
                  <a:latin typeface="Arial" panose="020B0604020202020204" pitchFamily="34" charset="0"/>
                  <a:cs typeface="Arial" panose="020B0604020202020204" pitchFamily="34" charset="0"/>
                </a:rPr>
                <a:t>4x</a:t>
              </a:r>
              <a:endParaRPr lang="zh-TW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6" name="文字方塊 45"/>
          <p:cNvSpPr txBox="1"/>
          <p:nvPr/>
        </p:nvSpPr>
        <p:spPr>
          <a:xfrm>
            <a:off x="971352" y="1577591"/>
            <a:ext cx="118124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Query</a:t>
            </a:r>
            <a:endParaRPr kumimoji="1" lang="zh-TW" altLang="en-US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cxnSp>
        <p:nvCxnSpPr>
          <p:cNvPr id="33" name="直線單箭頭接點 27"/>
          <p:cNvCxnSpPr>
            <a:stCxn id="21" idx="0"/>
            <a:endCxn id="50" idx="1"/>
          </p:cNvCxnSpPr>
          <p:nvPr/>
        </p:nvCxnSpPr>
        <p:spPr>
          <a:xfrm flipV="1">
            <a:off x="3934874" y="5259116"/>
            <a:ext cx="1011132" cy="12136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2421091" y="1290435"/>
            <a:ext cx="337948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1. Image</a:t>
            </a:r>
            <a:r>
              <a:rPr lang="zh-TW" altLang="en-US" sz="28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sz="28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Recovery</a:t>
            </a:r>
            <a:endParaRPr lang="zh-TW" altLang="en-US" sz="28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0" name="圖片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6006" y="4697848"/>
            <a:ext cx="561268" cy="112253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483" y="2192947"/>
            <a:ext cx="473878" cy="94775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56" name="圖片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697" y="3576869"/>
            <a:ext cx="391859" cy="78371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547" y="5001310"/>
            <a:ext cx="275466" cy="5509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34" name="文字方塊 33"/>
          <p:cNvSpPr txBox="1"/>
          <p:nvPr/>
        </p:nvSpPr>
        <p:spPr>
          <a:xfrm>
            <a:off x="7847718" y="1240280"/>
            <a:ext cx="291053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Person Re-ID</a:t>
            </a:r>
            <a:endParaRPr lang="zh-TW" alt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橢圓 34"/>
          <p:cNvSpPr/>
          <p:nvPr/>
        </p:nvSpPr>
        <p:spPr>
          <a:xfrm rot="507124">
            <a:off x="7423897" y="1828878"/>
            <a:ext cx="3264345" cy="42125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8" name="直線接點 37"/>
          <p:cNvCxnSpPr/>
          <p:nvPr/>
        </p:nvCxnSpPr>
        <p:spPr>
          <a:xfrm flipH="1">
            <a:off x="9730814" y="2928196"/>
            <a:ext cx="1461476" cy="34451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圖片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5846" y="1869446"/>
            <a:ext cx="540000" cy="10800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3961" y="4459350"/>
            <a:ext cx="540000" cy="1083919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55" name="橢圓 54"/>
          <p:cNvSpPr/>
          <p:nvPr/>
        </p:nvSpPr>
        <p:spPr>
          <a:xfrm>
            <a:off x="8738293" y="5183733"/>
            <a:ext cx="240942" cy="268398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881741" y="4697798"/>
            <a:ext cx="240942" cy="268398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074472" y="5135004"/>
            <a:ext cx="240942" cy="268398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三角形 19"/>
          <p:cNvSpPr/>
          <p:nvPr/>
        </p:nvSpPr>
        <p:spPr>
          <a:xfrm>
            <a:off x="8088523" y="3581540"/>
            <a:ext cx="252582" cy="236138"/>
          </a:xfrm>
          <a:prstGeom prst="triangl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三角形 20"/>
          <p:cNvSpPr/>
          <p:nvPr/>
        </p:nvSpPr>
        <p:spPr>
          <a:xfrm>
            <a:off x="8435696" y="3477160"/>
            <a:ext cx="252582" cy="23613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2" name="三角形 21"/>
          <p:cNvSpPr/>
          <p:nvPr/>
        </p:nvSpPr>
        <p:spPr>
          <a:xfrm>
            <a:off x="8338442" y="3809286"/>
            <a:ext cx="252582" cy="236138"/>
          </a:xfrm>
          <a:prstGeom prst="triangl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橢圓 66"/>
          <p:cNvSpPr/>
          <p:nvPr/>
        </p:nvSpPr>
        <p:spPr>
          <a:xfrm>
            <a:off x="8523486" y="4488155"/>
            <a:ext cx="1088013" cy="1167732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7867564" y="3190239"/>
            <a:ext cx="1016885" cy="989467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橢圓 70"/>
          <p:cNvSpPr/>
          <p:nvPr/>
        </p:nvSpPr>
        <p:spPr>
          <a:xfrm>
            <a:off x="9177394" y="2282652"/>
            <a:ext cx="1016885" cy="989467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3" name="直線接點 72"/>
          <p:cNvCxnSpPr>
            <a:stCxn id="53" idx="1"/>
            <a:endCxn id="67" idx="5"/>
          </p:cNvCxnSpPr>
          <p:nvPr/>
        </p:nvCxnSpPr>
        <p:spPr>
          <a:xfrm flipH="1">
            <a:off x="9452163" y="5001310"/>
            <a:ext cx="571798" cy="48356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>
            <a:stCxn id="68" idx="0"/>
          </p:cNvCxnSpPr>
          <p:nvPr/>
        </p:nvCxnSpPr>
        <p:spPr>
          <a:xfrm flipH="1" flipV="1">
            <a:off x="7805357" y="2734689"/>
            <a:ext cx="570650" cy="45555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5 角星形 37"/>
          <p:cNvSpPr/>
          <p:nvPr/>
        </p:nvSpPr>
        <p:spPr>
          <a:xfrm>
            <a:off x="9317037" y="2734689"/>
            <a:ext cx="334769" cy="304742"/>
          </a:xfrm>
          <a:prstGeom prst="star5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5 角星形 38"/>
          <p:cNvSpPr/>
          <p:nvPr/>
        </p:nvSpPr>
        <p:spPr>
          <a:xfrm>
            <a:off x="9719909" y="2694129"/>
            <a:ext cx="334769" cy="304742"/>
          </a:xfrm>
          <a:prstGeom prst="star5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5 角星形 39"/>
          <p:cNvSpPr/>
          <p:nvPr/>
        </p:nvSpPr>
        <p:spPr>
          <a:xfrm>
            <a:off x="9482019" y="2388201"/>
            <a:ext cx="334769" cy="304742"/>
          </a:xfrm>
          <a:prstGeom prst="star5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4" name="圖片 8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1158" y="4294954"/>
            <a:ext cx="540000" cy="1083919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8876" y="4757926"/>
            <a:ext cx="540000" cy="1083919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86" name="圖片 8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5758" y="2123344"/>
            <a:ext cx="540000" cy="10800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88" name="圖片 8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2290" y="1945533"/>
            <a:ext cx="540000" cy="10800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89" name="圖片 8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0896" y="2357312"/>
            <a:ext cx="540000" cy="10800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90" name="圖片 8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0100" y="2641269"/>
            <a:ext cx="540000" cy="10800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91" name="橢圓 90"/>
          <p:cNvSpPr/>
          <p:nvPr/>
        </p:nvSpPr>
        <p:spPr>
          <a:xfrm>
            <a:off x="9185639" y="4797286"/>
            <a:ext cx="240942" cy="268398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3" name="弧形接點 183"/>
          <p:cNvCxnSpPr>
            <a:endCxn id="67" idx="3"/>
          </p:cNvCxnSpPr>
          <p:nvPr/>
        </p:nvCxnSpPr>
        <p:spPr>
          <a:xfrm>
            <a:off x="5507095" y="5281341"/>
            <a:ext cx="3175727" cy="203536"/>
          </a:xfrm>
          <a:prstGeom prst="curvedConnector4">
            <a:avLst>
              <a:gd name="adj1" fmla="val 47491"/>
              <a:gd name="adj2" fmla="val 212314"/>
            </a:avLst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弧形接點 183"/>
          <p:cNvCxnSpPr>
            <a:stCxn id="107" idx="3"/>
          </p:cNvCxnSpPr>
          <p:nvPr/>
        </p:nvCxnSpPr>
        <p:spPr>
          <a:xfrm>
            <a:off x="5498378" y="2656675"/>
            <a:ext cx="3074525" cy="2069123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弧形接點 183"/>
          <p:cNvCxnSpPr/>
          <p:nvPr/>
        </p:nvCxnSpPr>
        <p:spPr>
          <a:xfrm>
            <a:off x="5480680" y="3945986"/>
            <a:ext cx="3014604" cy="1130735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7" name="圖片 8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2884" y="2232648"/>
            <a:ext cx="540000" cy="10800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66" name="投影片編號版面配置區 10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8900199" y="3769659"/>
            <a:ext cx="155638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Gallery</a:t>
            </a:r>
            <a:endParaRPr kumimoji="1" lang="zh-TW" altLang="en-US" sz="2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cxnSp>
        <p:nvCxnSpPr>
          <p:cNvPr id="78" name="直線單箭頭接點 27"/>
          <p:cNvCxnSpPr/>
          <p:nvPr/>
        </p:nvCxnSpPr>
        <p:spPr>
          <a:xfrm>
            <a:off x="1725737" y="5259116"/>
            <a:ext cx="866694" cy="11048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線單箭頭接點 27"/>
          <p:cNvCxnSpPr>
            <a:stCxn id="18" idx="0"/>
            <a:endCxn id="106" idx="1"/>
          </p:cNvCxnSpPr>
          <p:nvPr/>
        </p:nvCxnSpPr>
        <p:spPr>
          <a:xfrm flipV="1">
            <a:off x="3951567" y="3962312"/>
            <a:ext cx="985711" cy="1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線單箭頭接點 27"/>
          <p:cNvCxnSpPr>
            <a:stCxn id="56" idx="3"/>
            <a:endCxn id="18" idx="2"/>
          </p:cNvCxnSpPr>
          <p:nvPr/>
        </p:nvCxnSpPr>
        <p:spPr>
          <a:xfrm flipV="1">
            <a:off x="1706556" y="3962313"/>
            <a:ext cx="892084" cy="6415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單箭頭接點 27"/>
          <p:cNvCxnSpPr>
            <a:stCxn id="15" idx="0"/>
            <a:endCxn id="107" idx="1"/>
          </p:cNvCxnSpPr>
          <p:nvPr/>
        </p:nvCxnSpPr>
        <p:spPr>
          <a:xfrm flipV="1">
            <a:off x="3968928" y="2656675"/>
            <a:ext cx="968182" cy="9571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單箭頭接點 27"/>
          <p:cNvCxnSpPr>
            <a:stCxn id="51" idx="3"/>
            <a:endCxn id="15" idx="2"/>
          </p:cNvCxnSpPr>
          <p:nvPr/>
        </p:nvCxnSpPr>
        <p:spPr>
          <a:xfrm flipV="1">
            <a:off x="1744361" y="2666246"/>
            <a:ext cx="871640" cy="579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橢圓 69"/>
          <p:cNvSpPr/>
          <p:nvPr/>
        </p:nvSpPr>
        <p:spPr>
          <a:xfrm>
            <a:off x="8867060" y="4690984"/>
            <a:ext cx="246297" cy="2752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橢圓 91"/>
          <p:cNvSpPr/>
          <p:nvPr/>
        </p:nvSpPr>
        <p:spPr>
          <a:xfrm>
            <a:off x="9067502" y="5123361"/>
            <a:ext cx="246297" cy="2752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0" name="矩形 99"/>
          <p:cNvSpPr/>
          <p:nvPr/>
        </p:nvSpPr>
        <p:spPr>
          <a:xfrm>
            <a:off x="506509" y="6189623"/>
            <a:ext cx="59868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Jiao et al.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Deep Low-Resolution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erson Re-Identification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. In </a:t>
            </a:r>
            <a:r>
              <a:rPr lang="en-US" altLang="zh-TW" sz="1400" i="1" dirty="0" smtClean="0">
                <a:latin typeface="Arial" charset="0"/>
                <a:ea typeface="Arial" charset="0"/>
                <a:cs typeface="Arial" charset="0"/>
              </a:rPr>
              <a:t>AAAI, 2018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. </a:t>
            </a:r>
            <a:endParaRPr lang="en-US" altLang="zh-TW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502534" y="6485825"/>
            <a:ext cx="85975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Wang et al.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Cascaded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SRGAN for Scale-Adaptive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L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ow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esolution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erson Re-Identification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. In </a:t>
            </a:r>
            <a:r>
              <a:rPr lang="en-US" altLang="zh-TW" sz="1400" i="1" dirty="0" smtClean="0">
                <a:latin typeface="Arial" charset="0"/>
                <a:ea typeface="Arial" charset="0"/>
                <a:cs typeface="Arial" charset="0"/>
              </a:rPr>
              <a:t>IJCAI, 2018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. </a:t>
            </a:r>
            <a:endParaRPr lang="en-US" altLang="zh-TW" sz="1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6" name="圖片 10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278" y="3401044"/>
            <a:ext cx="561268" cy="112253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110" y="2095407"/>
            <a:ext cx="561268" cy="112253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2" name="圓角矩形 1"/>
          <p:cNvSpPr/>
          <p:nvPr/>
        </p:nvSpPr>
        <p:spPr>
          <a:xfrm>
            <a:off x="2360033" y="1278860"/>
            <a:ext cx="3440546" cy="5790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3" name="圓角矩形 62"/>
          <p:cNvSpPr/>
          <p:nvPr/>
        </p:nvSpPr>
        <p:spPr>
          <a:xfrm>
            <a:off x="7634624" y="1210164"/>
            <a:ext cx="3285228" cy="5790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4" name="標題 1"/>
          <p:cNvSpPr txBox="1">
            <a:spLocks/>
          </p:cNvSpPr>
          <p:nvPr/>
        </p:nvSpPr>
        <p:spPr>
          <a:xfrm>
            <a:off x="502534" y="330571"/>
            <a:ext cx="11488837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Existing Strategies: SR for Cross Resolution Re-ID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326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/>
      <p:bldP spid="34" grpId="0" animBg="1"/>
      <p:bldP spid="2" grpId="0" animBg="1"/>
      <p:bldP spid="6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2"/>
          <a:stretch/>
        </p:blipFill>
        <p:spPr>
          <a:xfrm>
            <a:off x="2704641" y="1239728"/>
            <a:ext cx="7277559" cy="3593626"/>
          </a:xfrm>
        </p:spPr>
      </p:pic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502535" y="330571"/>
            <a:ext cx="7483998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Limitations of </a:t>
            </a:r>
            <a:r>
              <a:rPr lang="en-US" altLang="zh-TW" sz="3600" b="1" smtClean="0">
                <a:latin typeface="Arial" panose="020B0604020202020204" pitchFamily="34" charset="0"/>
                <a:cs typeface="Arial" panose="020B0604020202020204" pitchFamily="34" charset="0"/>
              </a:rPr>
              <a:t>Existing Strategies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419923" y="4731327"/>
            <a:ext cx="2083443" cy="11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143000" y="4988689"/>
            <a:ext cx="4963886" cy="1261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內容版面配置區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" t="67912" r="39811" b="9225"/>
          <a:stretch/>
        </p:blipFill>
        <p:spPr>
          <a:xfrm>
            <a:off x="1524138" y="4988689"/>
            <a:ext cx="4201610" cy="1194233"/>
          </a:xfrm>
          <a:prstGeom prst="rect">
            <a:avLst/>
          </a:prstGeom>
        </p:spPr>
      </p:pic>
      <p:sp>
        <p:nvSpPr>
          <p:cNvPr id="15" name="標題 1"/>
          <p:cNvSpPr txBox="1">
            <a:spLocks/>
          </p:cNvSpPr>
          <p:nvPr/>
        </p:nvSpPr>
        <p:spPr>
          <a:xfrm>
            <a:off x="419996" y="6223203"/>
            <a:ext cx="3514294" cy="631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Unseen resolutions</a:t>
            </a:r>
            <a:endParaRPr lang="zh-TW" alt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內容版面配置區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38" t="66139" r="6093"/>
          <a:stretch/>
        </p:blipFill>
        <p:spPr>
          <a:xfrm>
            <a:off x="7558842" y="4754574"/>
            <a:ext cx="1609662" cy="13741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291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3557" y="252257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800" b="1" dirty="0" smtClean="0">
                <a:latin typeface="Arial" charset="0"/>
                <a:ea typeface="Arial" charset="0"/>
                <a:cs typeface="Arial" charset="0"/>
              </a:rPr>
              <a:t>Our Motivation</a:t>
            </a:r>
            <a:endParaRPr kumimoji="1" lang="zh-TW" alt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34843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4|4.5|1.6|4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5|0.2|0.2|0.7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4607</TotalTime>
  <Words>685</Words>
  <Application>Microsoft Macintosh PowerPoint</Application>
  <PresentationFormat>寬螢幕</PresentationFormat>
  <Paragraphs>176</Paragraphs>
  <Slides>24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Times New Roman</vt:lpstr>
      <vt:lpstr>Wingdings</vt:lpstr>
      <vt:lpstr>新細明體</vt:lpstr>
      <vt:lpstr>Office 佈景主題</vt:lpstr>
      <vt:lpstr>Recover and Identify: A Generative Dual Model for Cross-Resolution Person Re-Identification</vt:lpstr>
      <vt:lpstr>Person Re-Identification (re-ID)</vt:lpstr>
      <vt:lpstr>PowerPoint 簡報</vt:lpstr>
      <vt:lpstr>PowerPoint 簡報</vt:lpstr>
      <vt:lpstr>PowerPoint 簡報</vt:lpstr>
      <vt:lpstr>Existing Strategies</vt:lpstr>
      <vt:lpstr>PowerPoint 簡報</vt:lpstr>
      <vt:lpstr>PowerPoint 簡報</vt:lpstr>
      <vt:lpstr>Our Motivation</vt:lpstr>
      <vt:lpstr>PowerPoint 簡報</vt:lpstr>
      <vt:lpstr>Proposed Method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 for listening!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Microsoft Office 使用者</cp:lastModifiedBy>
  <cp:revision>261</cp:revision>
  <dcterms:created xsi:type="dcterms:W3CDTF">2018-11-08T09:23:07Z</dcterms:created>
  <dcterms:modified xsi:type="dcterms:W3CDTF">2020-01-28T07:28:51Z</dcterms:modified>
</cp:coreProperties>
</file>